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26" y="-21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133E53-0AEA-4EA6-94AB-C5640613B4F0}" type="doc">
      <dgm:prSet loTypeId="urn:microsoft.com/office/officeart/2005/8/layout/gear1" loCatId="cycle" qsTypeId="urn:microsoft.com/office/officeart/2005/8/quickstyle/simple1" qsCatId="simple" csTypeId="urn:microsoft.com/office/officeart/2005/8/colors/accent6_5" csCatId="accent6" phldr="1"/>
      <dgm:spPr/>
    </dgm:pt>
    <dgm:pt modelId="{36A0300D-91EE-4BC6-9FE1-C5687248380E}">
      <dgm:prSet phldrT="[Κείμενο]" phldr="1"/>
      <dgm:spPr/>
      <dgm:t>
        <a:bodyPr/>
        <a:lstStyle/>
        <a:p>
          <a:endParaRPr lang="en-US"/>
        </a:p>
      </dgm:t>
    </dgm:pt>
    <dgm:pt modelId="{C5718032-4FF9-4927-90EC-27ED297182BF}" type="parTrans" cxnId="{422E7692-5AC9-4B00-A9FF-77B126F4ECF5}">
      <dgm:prSet/>
      <dgm:spPr/>
      <dgm:t>
        <a:bodyPr/>
        <a:lstStyle/>
        <a:p>
          <a:endParaRPr lang="en-US"/>
        </a:p>
      </dgm:t>
    </dgm:pt>
    <dgm:pt modelId="{2E78784E-DBD5-4222-BC5F-369A8AD89B56}" type="sibTrans" cxnId="{422E7692-5AC9-4B00-A9FF-77B126F4ECF5}">
      <dgm:prSet/>
      <dgm:spPr/>
      <dgm:t>
        <a:bodyPr/>
        <a:lstStyle/>
        <a:p>
          <a:endParaRPr lang="en-US"/>
        </a:p>
      </dgm:t>
    </dgm:pt>
    <dgm:pt modelId="{E8FA8804-697F-4C6C-82B5-D7785B8135CA}">
      <dgm:prSet phldrT="[Κείμενο]" phldr="1"/>
      <dgm:spPr/>
      <dgm:t>
        <a:bodyPr/>
        <a:lstStyle/>
        <a:p>
          <a:endParaRPr lang="en-US" dirty="0"/>
        </a:p>
      </dgm:t>
    </dgm:pt>
    <dgm:pt modelId="{32164FD2-D65D-4A82-BCC4-1542170A0763}" type="parTrans" cxnId="{A4F37CE6-79F6-4EB7-8FE2-D37E3DD1415C}">
      <dgm:prSet/>
      <dgm:spPr/>
      <dgm:t>
        <a:bodyPr/>
        <a:lstStyle/>
        <a:p>
          <a:endParaRPr lang="en-US"/>
        </a:p>
      </dgm:t>
    </dgm:pt>
    <dgm:pt modelId="{F26CB69C-1A70-4106-8DEB-E611581F5D8F}" type="sibTrans" cxnId="{A4F37CE6-79F6-4EB7-8FE2-D37E3DD1415C}">
      <dgm:prSet/>
      <dgm:spPr/>
      <dgm:t>
        <a:bodyPr/>
        <a:lstStyle/>
        <a:p>
          <a:endParaRPr lang="en-US"/>
        </a:p>
      </dgm:t>
    </dgm:pt>
    <dgm:pt modelId="{EAA7625C-F9A5-437F-AA6B-9B51AA8CACB3}">
      <dgm:prSet custT="1"/>
      <dgm:spPr/>
      <dgm:t>
        <a:bodyPr/>
        <a:lstStyle/>
        <a:p>
          <a:r>
            <a:rPr lang="el-GR" sz="1600" dirty="0" smtClean="0"/>
            <a:t>Θα έπεφτε η αερόβια ικανότητα (δηλ. το μέγιστο ποσό του οξυγόνου που μπορεί να χρησιμοποιήσει το σώμα)</a:t>
          </a:r>
          <a:endParaRPr lang="en-US" sz="1600" dirty="0"/>
        </a:p>
      </dgm:t>
    </dgm:pt>
    <dgm:pt modelId="{BD9F53B6-8BB9-4164-BF10-61210AF01EBA}" type="parTrans" cxnId="{3450B928-E0F2-48DB-BBD0-05D21679E1BF}">
      <dgm:prSet/>
      <dgm:spPr/>
      <dgm:t>
        <a:bodyPr/>
        <a:lstStyle/>
        <a:p>
          <a:endParaRPr lang="en-US"/>
        </a:p>
      </dgm:t>
    </dgm:pt>
    <dgm:pt modelId="{C7033E4C-94E6-422B-9012-8EEA159F2DBD}" type="sibTrans" cxnId="{3450B928-E0F2-48DB-BBD0-05D21679E1BF}">
      <dgm:prSet/>
      <dgm:spPr/>
      <dgm:t>
        <a:bodyPr/>
        <a:lstStyle/>
        <a:p>
          <a:endParaRPr lang="en-US"/>
        </a:p>
      </dgm:t>
    </dgm:pt>
    <dgm:pt modelId="{991C2F78-42EA-4478-A0BE-B31DE8668D23}">
      <dgm:prSet custT="1"/>
      <dgm:spPr/>
      <dgm:t>
        <a:bodyPr/>
        <a:lstStyle/>
        <a:p>
          <a:r>
            <a:rPr lang="el-GR" sz="1400" dirty="0" smtClean="0"/>
            <a:t>Θα αδυνάτιζαν οι σκελετικοί μύες</a:t>
          </a:r>
          <a:endParaRPr lang="en-US" sz="1400" dirty="0"/>
        </a:p>
      </dgm:t>
    </dgm:pt>
    <dgm:pt modelId="{D108B33C-EA36-4BF4-ACCF-8237AC05ADC8}" type="parTrans" cxnId="{B69A77F5-5CC9-4C0C-B459-00CE818B4E81}">
      <dgm:prSet/>
      <dgm:spPr/>
      <dgm:t>
        <a:bodyPr/>
        <a:lstStyle/>
        <a:p>
          <a:endParaRPr lang="en-US"/>
        </a:p>
      </dgm:t>
    </dgm:pt>
    <dgm:pt modelId="{06DA4006-0C54-450F-93A0-9E6F05D25202}" type="sibTrans" cxnId="{B69A77F5-5CC9-4C0C-B459-00CE818B4E81}">
      <dgm:prSet/>
      <dgm:spPr/>
      <dgm:t>
        <a:bodyPr/>
        <a:lstStyle/>
        <a:p>
          <a:endParaRPr lang="en-US"/>
        </a:p>
      </dgm:t>
    </dgm:pt>
    <dgm:pt modelId="{61DD3445-3F31-4314-81AA-70C85CE0294E}">
      <dgm:prSet custT="1"/>
      <dgm:spPr/>
      <dgm:t>
        <a:bodyPr/>
        <a:lstStyle/>
        <a:p>
          <a:r>
            <a:rPr lang="el-GR" sz="1600" dirty="0" smtClean="0"/>
            <a:t>Θα αδυνάτιζε η καρδιά και το αίμα δεν θα κατανεμόταν σωστά</a:t>
          </a:r>
          <a:endParaRPr lang="en-US" sz="1600" dirty="0"/>
        </a:p>
      </dgm:t>
    </dgm:pt>
    <dgm:pt modelId="{0135AAC3-793F-4EC8-9D60-559B2946808C}" type="parTrans" cxnId="{19AD8AFE-9836-4CB0-BCBC-EE601F619B20}">
      <dgm:prSet/>
      <dgm:spPr/>
      <dgm:t>
        <a:bodyPr/>
        <a:lstStyle/>
        <a:p>
          <a:endParaRPr lang="en-US"/>
        </a:p>
      </dgm:t>
    </dgm:pt>
    <dgm:pt modelId="{BF7E0ABB-D261-4B01-8214-A0B86897BBBC}" type="sibTrans" cxnId="{19AD8AFE-9836-4CB0-BCBC-EE601F619B20}">
      <dgm:prSet/>
      <dgm:spPr/>
      <dgm:t>
        <a:bodyPr/>
        <a:lstStyle/>
        <a:p>
          <a:endParaRPr lang="en-US"/>
        </a:p>
      </dgm:t>
    </dgm:pt>
    <dgm:pt modelId="{58CD1E17-E0F6-4420-BC68-64CC3416D788}">
      <dgm:prSet/>
      <dgm:spPr/>
      <dgm:t>
        <a:bodyPr/>
        <a:lstStyle/>
        <a:p>
          <a:endParaRPr lang="en-US" dirty="0"/>
        </a:p>
      </dgm:t>
    </dgm:pt>
    <dgm:pt modelId="{00E1D475-AD31-4FBF-B6B1-9B7C1A327075}" type="parTrans" cxnId="{CFCBAB7C-B28B-41A2-A1BC-E3D1173BDFCE}">
      <dgm:prSet/>
      <dgm:spPr/>
      <dgm:t>
        <a:bodyPr/>
        <a:lstStyle/>
        <a:p>
          <a:endParaRPr lang="en-US"/>
        </a:p>
      </dgm:t>
    </dgm:pt>
    <dgm:pt modelId="{6C30C7DB-EB1C-42D1-ACCE-E127886DCFF7}" type="sibTrans" cxnId="{CFCBAB7C-B28B-41A2-A1BC-E3D1173BDFCE}">
      <dgm:prSet/>
      <dgm:spPr/>
      <dgm:t>
        <a:bodyPr/>
        <a:lstStyle/>
        <a:p>
          <a:endParaRPr lang="en-US"/>
        </a:p>
      </dgm:t>
    </dgm:pt>
    <dgm:pt modelId="{D60B7656-254A-4CCB-A52A-C33654FEC4AE}" type="pres">
      <dgm:prSet presAssocID="{79133E53-0AEA-4EA6-94AB-C5640613B4F0}" presName="composite" presStyleCnt="0">
        <dgm:presLayoutVars>
          <dgm:chMax val="3"/>
          <dgm:animLvl val="lvl"/>
          <dgm:resizeHandles val="exact"/>
        </dgm:presLayoutVars>
      </dgm:prSet>
      <dgm:spPr/>
    </dgm:pt>
    <dgm:pt modelId="{2774E6D8-BE30-4DFC-96BC-FBD949AB58BF}" type="pres">
      <dgm:prSet presAssocID="{EAA7625C-F9A5-437F-AA6B-9B51AA8CACB3}" presName="gear1" presStyleLbl="node1" presStyleIdx="0" presStyleCnt="3">
        <dgm:presLayoutVars>
          <dgm:chMax val="1"/>
          <dgm:bulletEnabled val="1"/>
        </dgm:presLayoutVars>
      </dgm:prSet>
      <dgm:spPr/>
      <dgm:t>
        <a:bodyPr/>
        <a:lstStyle/>
        <a:p>
          <a:endParaRPr lang="en-US"/>
        </a:p>
      </dgm:t>
    </dgm:pt>
    <dgm:pt modelId="{4C10DB21-63C4-4F91-AC5C-24FCC65FD64F}" type="pres">
      <dgm:prSet presAssocID="{EAA7625C-F9A5-437F-AA6B-9B51AA8CACB3}" presName="gear1srcNode" presStyleLbl="node1" presStyleIdx="0" presStyleCnt="3"/>
      <dgm:spPr/>
    </dgm:pt>
    <dgm:pt modelId="{EA9C6220-DB7C-4C53-B30F-55B15B607F61}" type="pres">
      <dgm:prSet presAssocID="{EAA7625C-F9A5-437F-AA6B-9B51AA8CACB3}" presName="gear1dstNode" presStyleLbl="node1" presStyleIdx="0" presStyleCnt="3"/>
      <dgm:spPr/>
    </dgm:pt>
    <dgm:pt modelId="{584AD5C6-3B3D-48E5-B94B-29BB9C21DADB}" type="pres">
      <dgm:prSet presAssocID="{991C2F78-42EA-4478-A0BE-B31DE8668D23}" presName="gear2" presStyleLbl="node1" presStyleIdx="1" presStyleCnt="3" custLinFactX="64054" custLinFactNeighborX="100000" custLinFactNeighborY="-93118">
        <dgm:presLayoutVars>
          <dgm:chMax val="1"/>
          <dgm:bulletEnabled val="1"/>
        </dgm:presLayoutVars>
      </dgm:prSet>
      <dgm:spPr/>
      <dgm:t>
        <a:bodyPr/>
        <a:lstStyle/>
        <a:p>
          <a:endParaRPr lang="en-US"/>
        </a:p>
      </dgm:t>
    </dgm:pt>
    <dgm:pt modelId="{4DE19228-1F74-4521-BAC0-EBD108102CE1}" type="pres">
      <dgm:prSet presAssocID="{991C2F78-42EA-4478-A0BE-B31DE8668D23}" presName="gear2srcNode" presStyleLbl="node1" presStyleIdx="1" presStyleCnt="3"/>
      <dgm:spPr/>
    </dgm:pt>
    <dgm:pt modelId="{16DA50C4-CA23-4A41-8735-E8FAB2012E5F}" type="pres">
      <dgm:prSet presAssocID="{991C2F78-42EA-4478-A0BE-B31DE8668D23}" presName="gear2dstNode" presStyleLbl="node1" presStyleIdx="1" presStyleCnt="3"/>
      <dgm:spPr/>
    </dgm:pt>
    <dgm:pt modelId="{0BB60B1D-4941-4E6A-8C4A-41394264980B}" type="pres">
      <dgm:prSet presAssocID="{61DD3445-3F31-4314-81AA-70C85CE0294E}" presName="gear3" presStyleLbl="node1" presStyleIdx="2" presStyleCnt="3" custScaleX="150196" custScaleY="143727" custLinFactNeighborX="-37458" custLinFactNeighborY="-27651"/>
      <dgm:spPr/>
      <dgm:t>
        <a:bodyPr/>
        <a:lstStyle/>
        <a:p>
          <a:endParaRPr lang="en-US"/>
        </a:p>
      </dgm:t>
    </dgm:pt>
    <dgm:pt modelId="{F858B702-568C-4442-80C9-E8DB12C3EBFF}" type="pres">
      <dgm:prSet presAssocID="{61DD3445-3F31-4314-81AA-70C85CE0294E}" presName="gear3tx" presStyleLbl="node1" presStyleIdx="2" presStyleCnt="3">
        <dgm:presLayoutVars>
          <dgm:chMax val="1"/>
          <dgm:bulletEnabled val="1"/>
        </dgm:presLayoutVars>
      </dgm:prSet>
      <dgm:spPr/>
      <dgm:t>
        <a:bodyPr/>
        <a:lstStyle/>
        <a:p>
          <a:endParaRPr lang="en-US"/>
        </a:p>
      </dgm:t>
    </dgm:pt>
    <dgm:pt modelId="{C6496665-55C0-4A1D-AEA2-D6D7347E65F0}" type="pres">
      <dgm:prSet presAssocID="{61DD3445-3F31-4314-81AA-70C85CE0294E}" presName="gear3srcNode" presStyleLbl="node1" presStyleIdx="2" presStyleCnt="3"/>
      <dgm:spPr/>
    </dgm:pt>
    <dgm:pt modelId="{85897763-1A7F-49C1-B7C9-C776BD654BDC}" type="pres">
      <dgm:prSet presAssocID="{61DD3445-3F31-4314-81AA-70C85CE0294E}" presName="gear3dstNode" presStyleLbl="node1" presStyleIdx="2" presStyleCnt="3"/>
      <dgm:spPr/>
    </dgm:pt>
    <dgm:pt modelId="{912B4A4F-F60D-4F3C-8D94-2EC42209E6D6}" type="pres">
      <dgm:prSet presAssocID="{C7033E4C-94E6-422B-9012-8EEA159F2DBD}" presName="connector1" presStyleLbl="sibTrans2D1" presStyleIdx="0" presStyleCnt="3"/>
      <dgm:spPr/>
    </dgm:pt>
    <dgm:pt modelId="{FC227EBF-4BFB-40DB-92E2-0C6697CBFB5C}" type="pres">
      <dgm:prSet presAssocID="{06DA4006-0C54-450F-93A0-9E6F05D25202}" presName="connector2" presStyleLbl="sibTrans2D1" presStyleIdx="1" presStyleCnt="3" custLinFactX="22392" custLinFactNeighborX="100000" custLinFactNeighborY="-75204"/>
      <dgm:spPr/>
    </dgm:pt>
    <dgm:pt modelId="{9523A17E-949D-4E0F-B0CF-3DACCF5D18B0}" type="pres">
      <dgm:prSet presAssocID="{BF7E0ABB-D261-4B01-8214-A0B86897BBBC}" presName="connector3" presStyleLbl="sibTrans2D1" presStyleIdx="2" presStyleCnt="3" custLinFactNeighborX="12376" custLinFactNeighborY="89707"/>
      <dgm:spPr/>
    </dgm:pt>
  </dgm:ptLst>
  <dgm:cxnLst>
    <dgm:cxn modelId="{181B3908-0828-4DF3-A58F-1D7C994A99D2}" type="presOf" srcId="{EAA7625C-F9A5-437F-AA6B-9B51AA8CACB3}" destId="{EA9C6220-DB7C-4C53-B30F-55B15B607F61}" srcOrd="2" destOrd="0" presId="urn:microsoft.com/office/officeart/2005/8/layout/gear1"/>
    <dgm:cxn modelId="{FBD0F0A2-65BF-4EBC-957F-9B3FC111D8C0}" type="presOf" srcId="{61DD3445-3F31-4314-81AA-70C85CE0294E}" destId="{0BB60B1D-4941-4E6A-8C4A-41394264980B}" srcOrd="0" destOrd="0" presId="urn:microsoft.com/office/officeart/2005/8/layout/gear1"/>
    <dgm:cxn modelId="{B69A77F5-5CC9-4C0C-B459-00CE818B4E81}" srcId="{79133E53-0AEA-4EA6-94AB-C5640613B4F0}" destId="{991C2F78-42EA-4478-A0BE-B31DE8668D23}" srcOrd="1" destOrd="0" parTransId="{D108B33C-EA36-4BF4-ACCF-8237AC05ADC8}" sibTransId="{06DA4006-0C54-450F-93A0-9E6F05D25202}"/>
    <dgm:cxn modelId="{B12E4218-F934-4775-B816-BC3669029C20}" type="presOf" srcId="{991C2F78-42EA-4478-A0BE-B31DE8668D23}" destId="{16DA50C4-CA23-4A41-8735-E8FAB2012E5F}" srcOrd="2" destOrd="0" presId="urn:microsoft.com/office/officeart/2005/8/layout/gear1"/>
    <dgm:cxn modelId="{ACA28EFC-B691-41DD-B549-1B1B1E2D940B}" type="presOf" srcId="{79133E53-0AEA-4EA6-94AB-C5640613B4F0}" destId="{D60B7656-254A-4CCB-A52A-C33654FEC4AE}" srcOrd="0" destOrd="0" presId="urn:microsoft.com/office/officeart/2005/8/layout/gear1"/>
    <dgm:cxn modelId="{422E7692-5AC9-4B00-A9FF-77B126F4ECF5}" srcId="{79133E53-0AEA-4EA6-94AB-C5640613B4F0}" destId="{36A0300D-91EE-4BC6-9FE1-C5687248380E}" srcOrd="4" destOrd="0" parTransId="{C5718032-4FF9-4927-90EC-27ED297182BF}" sibTransId="{2E78784E-DBD5-4222-BC5F-369A8AD89B56}"/>
    <dgm:cxn modelId="{927D609B-5834-47D5-B939-67E69296CA9C}" type="presOf" srcId="{C7033E4C-94E6-422B-9012-8EEA159F2DBD}" destId="{912B4A4F-F60D-4F3C-8D94-2EC42209E6D6}" srcOrd="0" destOrd="0" presId="urn:microsoft.com/office/officeart/2005/8/layout/gear1"/>
    <dgm:cxn modelId="{A4F37CE6-79F6-4EB7-8FE2-D37E3DD1415C}" srcId="{79133E53-0AEA-4EA6-94AB-C5640613B4F0}" destId="{E8FA8804-697F-4C6C-82B5-D7785B8135CA}" srcOrd="5" destOrd="0" parTransId="{32164FD2-D65D-4A82-BCC4-1542170A0763}" sibTransId="{F26CB69C-1A70-4106-8DEB-E611581F5D8F}"/>
    <dgm:cxn modelId="{3450B928-E0F2-48DB-BBD0-05D21679E1BF}" srcId="{79133E53-0AEA-4EA6-94AB-C5640613B4F0}" destId="{EAA7625C-F9A5-437F-AA6B-9B51AA8CACB3}" srcOrd="0" destOrd="0" parTransId="{BD9F53B6-8BB9-4164-BF10-61210AF01EBA}" sibTransId="{C7033E4C-94E6-422B-9012-8EEA159F2DBD}"/>
    <dgm:cxn modelId="{19AD8AFE-9836-4CB0-BCBC-EE601F619B20}" srcId="{79133E53-0AEA-4EA6-94AB-C5640613B4F0}" destId="{61DD3445-3F31-4314-81AA-70C85CE0294E}" srcOrd="2" destOrd="0" parTransId="{0135AAC3-793F-4EC8-9D60-559B2946808C}" sibTransId="{BF7E0ABB-D261-4B01-8214-A0B86897BBBC}"/>
    <dgm:cxn modelId="{55D40514-A913-4B94-A4DD-E068DCFEC917}" type="presOf" srcId="{EAA7625C-F9A5-437F-AA6B-9B51AA8CACB3}" destId="{2774E6D8-BE30-4DFC-96BC-FBD949AB58BF}" srcOrd="0" destOrd="0" presId="urn:microsoft.com/office/officeart/2005/8/layout/gear1"/>
    <dgm:cxn modelId="{9C94E032-2E69-41FA-94B4-86CD332B9511}" type="presOf" srcId="{61DD3445-3F31-4314-81AA-70C85CE0294E}" destId="{F858B702-568C-4442-80C9-E8DB12C3EBFF}" srcOrd="1" destOrd="0" presId="urn:microsoft.com/office/officeart/2005/8/layout/gear1"/>
    <dgm:cxn modelId="{06E02DCE-8B5C-4AEE-B7CF-12DAA598E090}" type="presOf" srcId="{991C2F78-42EA-4478-A0BE-B31DE8668D23}" destId="{584AD5C6-3B3D-48E5-B94B-29BB9C21DADB}" srcOrd="0" destOrd="0" presId="urn:microsoft.com/office/officeart/2005/8/layout/gear1"/>
    <dgm:cxn modelId="{CFCBAB7C-B28B-41A2-A1BC-E3D1173BDFCE}" srcId="{79133E53-0AEA-4EA6-94AB-C5640613B4F0}" destId="{58CD1E17-E0F6-4420-BC68-64CC3416D788}" srcOrd="3" destOrd="0" parTransId="{00E1D475-AD31-4FBF-B6B1-9B7C1A327075}" sibTransId="{6C30C7DB-EB1C-42D1-ACCE-E127886DCFF7}"/>
    <dgm:cxn modelId="{8253A98B-6F66-417B-9706-06E3F4B25924}" type="presOf" srcId="{61DD3445-3F31-4314-81AA-70C85CE0294E}" destId="{C6496665-55C0-4A1D-AEA2-D6D7347E65F0}" srcOrd="2" destOrd="0" presId="urn:microsoft.com/office/officeart/2005/8/layout/gear1"/>
    <dgm:cxn modelId="{7C862783-71B2-49AC-BD39-04737302F417}" type="presOf" srcId="{991C2F78-42EA-4478-A0BE-B31DE8668D23}" destId="{4DE19228-1F74-4521-BAC0-EBD108102CE1}" srcOrd="1" destOrd="0" presId="urn:microsoft.com/office/officeart/2005/8/layout/gear1"/>
    <dgm:cxn modelId="{69630625-DAEA-4E30-B689-B240141C1E73}" type="presOf" srcId="{06DA4006-0C54-450F-93A0-9E6F05D25202}" destId="{FC227EBF-4BFB-40DB-92E2-0C6697CBFB5C}" srcOrd="0" destOrd="0" presId="urn:microsoft.com/office/officeart/2005/8/layout/gear1"/>
    <dgm:cxn modelId="{689251CD-F6EA-4D0A-A732-633D51B36892}" type="presOf" srcId="{EAA7625C-F9A5-437F-AA6B-9B51AA8CACB3}" destId="{4C10DB21-63C4-4F91-AC5C-24FCC65FD64F}" srcOrd="1" destOrd="0" presId="urn:microsoft.com/office/officeart/2005/8/layout/gear1"/>
    <dgm:cxn modelId="{B2AD1CD6-5AA9-4D89-B681-946B7F24B63B}" type="presOf" srcId="{BF7E0ABB-D261-4B01-8214-A0B86897BBBC}" destId="{9523A17E-949D-4E0F-B0CF-3DACCF5D18B0}" srcOrd="0" destOrd="0" presId="urn:microsoft.com/office/officeart/2005/8/layout/gear1"/>
    <dgm:cxn modelId="{5752865A-FCA6-4A26-AE5E-07A103D328F2}" type="presOf" srcId="{61DD3445-3F31-4314-81AA-70C85CE0294E}" destId="{85897763-1A7F-49C1-B7C9-C776BD654BDC}" srcOrd="3" destOrd="0" presId="urn:microsoft.com/office/officeart/2005/8/layout/gear1"/>
    <dgm:cxn modelId="{55749229-46F8-422C-B87B-ED147F7E7142}" type="presParOf" srcId="{D60B7656-254A-4CCB-A52A-C33654FEC4AE}" destId="{2774E6D8-BE30-4DFC-96BC-FBD949AB58BF}" srcOrd="0" destOrd="0" presId="urn:microsoft.com/office/officeart/2005/8/layout/gear1"/>
    <dgm:cxn modelId="{DEEE4CDF-69B9-4D6C-BDB7-C81276E0878C}" type="presParOf" srcId="{D60B7656-254A-4CCB-A52A-C33654FEC4AE}" destId="{4C10DB21-63C4-4F91-AC5C-24FCC65FD64F}" srcOrd="1" destOrd="0" presId="urn:microsoft.com/office/officeart/2005/8/layout/gear1"/>
    <dgm:cxn modelId="{CCF730EC-7960-45B3-AEBF-24D73F4A0F67}" type="presParOf" srcId="{D60B7656-254A-4CCB-A52A-C33654FEC4AE}" destId="{EA9C6220-DB7C-4C53-B30F-55B15B607F61}" srcOrd="2" destOrd="0" presId="urn:microsoft.com/office/officeart/2005/8/layout/gear1"/>
    <dgm:cxn modelId="{CB17F661-E186-4824-B320-7554AE7EF817}" type="presParOf" srcId="{D60B7656-254A-4CCB-A52A-C33654FEC4AE}" destId="{584AD5C6-3B3D-48E5-B94B-29BB9C21DADB}" srcOrd="3" destOrd="0" presId="urn:microsoft.com/office/officeart/2005/8/layout/gear1"/>
    <dgm:cxn modelId="{95036EE8-DB82-4B9D-BBD3-9EE8544336ED}" type="presParOf" srcId="{D60B7656-254A-4CCB-A52A-C33654FEC4AE}" destId="{4DE19228-1F74-4521-BAC0-EBD108102CE1}" srcOrd="4" destOrd="0" presId="urn:microsoft.com/office/officeart/2005/8/layout/gear1"/>
    <dgm:cxn modelId="{28B962A4-5C80-4B6A-BA69-1FF2BBEB7727}" type="presParOf" srcId="{D60B7656-254A-4CCB-A52A-C33654FEC4AE}" destId="{16DA50C4-CA23-4A41-8735-E8FAB2012E5F}" srcOrd="5" destOrd="0" presId="urn:microsoft.com/office/officeart/2005/8/layout/gear1"/>
    <dgm:cxn modelId="{B38402A3-2097-4BB9-97DC-637C17695384}" type="presParOf" srcId="{D60B7656-254A-4CCB-A52A-C33654FEC4AE}" destId="{0BB60B1D-4941-4E6A-8C4A-41394264980B}" srcOrd="6" destOrd="0" presId="urn:microsoft.com/office/officeart/2005/8/layout/gear1"/>
    <dgm:cxn modelId="{367198B2-A51E-4722-BCC2-8F90DB2232AC}" type="presParOf" srcId="{D60B7656-254A-4CCB-A52A-C33654FEC4AE}" destId="{F858B702-568C-4442-80C9-E8DB12C3EBFF}" srcOrd="7" destOrd="0" presId="urn:microsoft.com/office/officeart/2005/8/layout/gear1"/>
    <dgm:cxn modelId="{F37D932F-C581-4BD7-B8B4-B39805C2E711}" type="presParOf" srcId="{D60B7656-254A-4CCB-A52A-C33654FEC4AE}" destId="{C6496665-55C0-4A1D-AEA2-D6D7347E65F0}" srcOrd="8" destOrd="0" presId="urn:microsoft.com/office/officeart/2005/8/layout/gear1"/>
    <dgm:cxn modelId="{EBE45B76-20D2-42B8-8F84-79968A7AC7DE}" type="presParOf" srcId="{D60B7656-254A-4CCB-A52A-C33654FEC4AE}" destId="{85897763-1A7F-49C1-B7C9-C776BD654BDC}" srcOrd="9" destOrd="0" presId="urn:microsoft.com/office/officeart/2005/8/layout/gear1"/>
    <dgm:cxn modelId="{876FD027-A79B-49DC-8A87-88EC31200600}" type="presParOf" srcId="{D60B7656-254A-4CCB-A52A-C33654FEC4AE}" destId="{912B4A4F-F60D-4F3C-8D94-2EC42209E6D6}" srcOrd="10" destOrd="0" presId="urn:microsoft.com/office/officeart/2005/8/layout/gear1"/>
    <dgm:cxn modelId="{8DA2C818-8607-4060-837B-EC359D3E76D5}" type="presParOf" srcId="{D60B7656-254A-4CCB-A52A-C33654FEC4AE}" destId="{FC227EBF-4BFB-40DB-92E2-0C6697CBFB5C}" srcOrd="11" destOrd="0" presId="urn:microsoft.com/office/officeart/2005/8/layout/gear1"/>
    <dgm:cxn modelId="{49164447-D280-4A0A-8250-756832928337}" type="presParOf" srcId="{D60B7656-254A-4CCB-A52A-C33654FEC4AE}" destId="{9523A17E-949D-4E0F-B0CF-3DACCF5D18B0}"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052754-73C3-483C-93EF-3E5121444AFC}" type="doc">
      <dgm:prSet loTypeId="urn:microsoft.com/office/officeart/2005/8/layout/gear1" loCatId="cycle" qsTypeId="urn:microsoft.com/office/officeart/2005/8/quickstyle/simple1" qsCatId="simple" csTypeId="urn:microsoft.com/office/officeart/2005/8/colors/accent6_5" csCatId="accent6" phldr="1"/>
      <dgm:spPr/>
    </dgm:pt>
    <dgm:pt modelId="{F8865073-AA00-458B-A20A-1D1DB31FB2D9}">
      <dgm:prSet phldrT="[Κείμενο]" custT="1"/>
      <dgm:spPr/>
      <dgm:t>
        <a:bodyPr/>
        <a:lstStyle/>
        <a:p>
          <a:r>
            <a:rPr lang="el-GR" sz="1400" dirty="0" smtClean="0"/>
            <a:t>Το ανοσοποιητικό σύστημα θα κατέρρεε σταδιακά αφήνοντάς μας εκτεθειμένους σε μολύνσεις</a:t>
          </a:r>
          <a:endParaRPr lang="en-US" sz="1400" dirty="0"/>
        </a:p>
      </dgm:t>
    </dgm:pt>
    <dgm:pt modelId="{35F8A67C-C11B-4462-8A9B-A480AF0F0877}" type="parTrans" cxnId="{A01A4B95-56D9-49D2-B54B-4CEB3FBD305C}">
      <dgm:prSet/>
      <dgm:spPr/>
      <dgm:t>
        <a:bodyPr/>
        <a:lstStyle/>
        <a:p>
          <a:endParaRPr lang="en-US"/>
        </a:p>
      </dgm:t>
    </dgm:pt>
    <dgm:pt modelId="{C0EE76FD-7162-41C5-BB1E-AD09ED08E50A}" type="sibTrans" cxnId="{A01A4B95-56D9-49D2-B54B-4CEB3FBD305C}">
      <dgm:prSet/>
      <dgm:spPr/>
      <dgm:t>
        <a:bodyPr/>
        <a:lstStyle/>
        <a:p>
          <a:endParaRPr lang="en-US"/>
        </a:p>
      </dgm:t>
    </dgm:pt>
    <dgm:pt modelId="{ACC07433-0B7D-4A7A-93BF-E35DC4DA4D19}">
      <dgm:prSet phldrT="[Κείμενο]"/>
      <dgm:spPr/>
      <dgm:t>
        <a:bodyPr/>
        <a:lstStyle/>
        <a:p>
          <a:r>
            <a:rPr lang="el-GR" dirty="0" smtClean="0"/>
            <a:t>Τα οστά θα έχαναν την πυκνότητά τους</a:t>
          </a:r>
          <a:endParaRPr lang="en-US" dirty="0"/>
        </a:p>
      </dgm:t>
    </dgm:pt>
    <dgm:pt modelId="{EA7822D3-A9A8-4D3B-A3AD-3EA584B8CAD3}" type="parTrans" cxnId="{BB0C2E18-1CDF-4C87-BABC-B5E096AE6AAE}">
      <dgm:prSet/>
      <dgm:spPr/>
      <dgm:t>
        <a:bodyPr/>
        <a:lstStyle/>
        <a:p>
          <a:endParaRPr lang="en-US"/>
        </a:p>
      </dgm:t>
    </dgm:pt>
    <dgm:pt modelId="{50B69EA2-7D97-4B6D-ACE6-CC0216285C1F}" type="sibTrans" cxnId="{BB0C2E18-1CDF-4C87-BABC-B5E096AE6AAE}">
      <dgm:prSet/>
      <dgm:spPr/>
      <dgm:t>
        <a:bodyPr/>
        <a:lstStyle/>
        <a:p>
          <a:endParaRPr lang="en-US"/>
        </a:p>
      </dgm:t>
    </dgm:pt>
    <dgm:pt modelId="{9DEB46DA-2283-4F19-A04B-868F1A28E1E8}" type="pres">
      <dgm:prSet presAssocID="{AC052754-73C3-483C-93EF-3E5121444AFC}" presName="composite" presStyleCnt="0">
        <dgm:presLayoutVars>
          <dgm:chMax val="3"/>
          <dgm:animLvl val="lvl"/>
          <dgm:resizeHandles val="exact"/>
        </dgm:presLayoutVars>
      </dgm:prSet>
      <dgm:spPr/>
    </dgm:pt>
    <dgm:pt modelId="{ED7B0AAF-1BF9-40A8-A2A3-7994A6E95F4B}" type="pres">
      <dgm:prSet presAssocID="{F8865073-AA00-458B-A20A-1D1DB31FB2D9}" presName="gear1" presStyleLbl="node1" presStyleIdx="0" presStyleCnt="2" custAng="0" custLinFactNeighborX="-62500" custLinFactNeighborY="14773">
        <dgm:presLayoutVars>
          <dgm:chMax val="1"/>
          <dgm:bulletEnabled val="1"/>
        </dgm:presLayoutVars>
      </dgm:prSet>
      <dgm:spPr/>
      <dgm:t>
        <a:bodyPr/>
        <a:lstStyle/>
        <a:p>
          <a:endParaRPr lang="en-US"/>
        </a:p>
      </dgm:t>
    </dgm:pt>
    <dgm:pt modelId="{D24FA41B-A777-44DC-B5C8-0FB6AEF08C69}" type="pres">
      <dgm:prSet presAssocID="{F8865073-AA00-458B-A20A-1D1DB31FB2D9}" presName="gear1srcNode" presStyleLbl="node1" presStyleIdx="0" presStyleCnt="2"/>
      <dgm:spPr/>
    </dgm:pt>
    <dgm:pt modelId="{23B2FE40-2211-40E4-8FA6-5981EBB7130B}" type="pres">
      <dgm:prSet presAssocID="{F8865073-AA00-458B-A20A-1D1DB31FB2D9}" presName="gear1dstNode" presStyleLbl="node1" presStyleIdx="0" presStyleCnt="2"/>
      <dgm:spPr/>
    </dgm:pt>
    <dgm:pt modelId="{A5D73F69-859B-494C-9F77-852E8F84F422}" type="pres">
      <dgm:prSet presAssocID="{ACC07433-0B7D-4A7A-93BF-E35DC4DA4D19}" presName="gear2" presStyleLbl="node1" presStyleIdx="1" presStyleCnt="2" custLinFactNeighborX="-43437" custLinFactNeighborY="-40937">
        <dgm:presLayoutVars>
          <dgm:chMax val="1"/>
          <dgm:bulletEnabled val="1"/>
        </dgm:presLayoutVars>
      </dgm:prSet>
      <dgm:spPr/>
    </dgm:pt>
    <dgm:pt modelId="{7F2DEB9E-EAAD-4D7C-8A1F-469F491C5953}" type="pres">
      <dgm:prSet presAssocID="{ACC07433-0B7D-4A7A-93BF-E35DC4DA4D19}" presName="gear2srcNode" presStyleLbl="node1" presStyleIdx="1" presStyleCnt="2"/>
      <dgm:spPr/>
    </dgm:pt>
    <dgm:pt modelId="{8D94F9FD-5F28-4C33-BFAE-F8E9666C3978}" type="pres">
      <dgm:prSet presAssocID="{ACC07433-0B7D-4A7A-93BF-E35DC4DA4D19}" presName="gear2dstNode" presStyleLbl="node1" presStyleIdx="1" presStyleCnt="2"/>
      <dgm:spPr/>
    </dgm:pt>
    <dgm:pt modelId="{DF930669-2E3B-46D3-B2E9-3A2EA17C6A64}" type="pres">
      <dgm:prSet presAssocID="{C0EE76FD-7162-41C5-BB1E-AD09ED08E50A}" presName="connector1" presStyleLbl="sibTrans2D1" presStyleIdx="0" presStyleCnt="2" custLinFactNeighborX="-51660" custLinFactNeighborY="9155"/>
      <dgm:spPr/>
    </dgm:pt>
    <dgm:pt modelId="{ED84E029-B084-4C58-8981-8C8589830528}" type="pres">
      <dgm:prSet presAssocID="{50B69EA2-7D97-4B6D-ACE6-CC0216285C1F}" presName="connector2" presStyleLbl="sibTrans2D1" presStyleIdx="1" presStyleCnt="2" custLinFactNeighborX="-34782" custLinFactNeighborY="-29400"/>
      <dgm:spPr/>
    </dgm:pt>
  </dgm:ptLst>
  <dgm:cxnLst>
    <dgm:cxn modelId="{6F5EAC04-92F5-44C8-9731-B38319D63954}" type="presOf" srcId="{ACC07433-0B7D-4A7A-93BF-E35DC4DA4D19}" destId="{7F2DEB9E-EAAD-4D7C-8A1F-469F491C5953}" srcOrd="1" destOrd="0" presId="urn:microsoft.com/office/officeart/2005/8/layout/gear1"/>
    <dgm:cxn modelId="{62B26E51-35E1-4EC4-96B1-DE1F8FB33188}" type="presOf" srcId="{ACC07433-0B7D-4A7A-93BF-E35DC4DA4D19}" destId="{8D94F9FD-5F28-4C33-BFAE-F8E9666C3978}" srcOrd="2" destOrd="0" presId="urn:microsoft.com/office/officeart/2005/8/layout/gear1"/>
    <dgm:cxn modelId="{2555609C-4D12-46B1-BFD8-F340051A2B5B}" type="presOf" srcId="{F8865073-AA00-458B-A20A-1D1DB31FB2D9}" destId="{D24FA41B-A777-44DC-B5C8-0FB6AEF08C69}" srcOrd="1" destOrd="0" presId="urn:microsoft.com/office/officeart/2005/8/layout/gear1"/>
    <dgm:cxn modelId="{8CF233F3-846D-42C8-86EE-163E2017FCA8}" type="presOf" srcId="{F8865073-AA00-458B-A20A-1D1DB31FB2D9}" destId="{ED7B0AAF-1BF9-40A8-A2A3-7994A6E95F4B}" srcOrd="0" destOrd="0" presId="urn:microsoft.com/office/officeart/2005/8/layout/gear1"/>
    <dgm:cxn modelId="{9410242F-0ECC-4AFB-A4E3-23F0AD2FEE20}" type="presOf" srcId="{C0EE76FD-7162-41C5-BB1E-AD09ED08E50A}" destId="{DF930669-2E3B-46D3-B2E9-3A2EA17C6A64}" srcOrd="0" destOrd="0" presId="urn:microsoft.com/office/officeart/2005/8/layout/gear1"/>
    <dgm:cxn modelId="{BB0C2E18-1CDF-4C87-BABC-B5E096AE6AAE}" srcId="{AC052754-73C3-483C-93EF-3E5121444AFC}" destId="{ACC07433-0B7D-4A7A-93BF-E35DC4DA4D19}" srcOrd="1" destOrd="0" parTransId="{EA7822D3-A9A8-4D3B-A3AD-3EA584B8CAD3}" sibTransId="{50B69EA2-7D97-4B6D-ACE6-CC0216285C1F}"/>
    <dgm:cxn modelId="{7E1CE2B6-CA33-4008-8417-B337AF673193}" type="presOf" srcId="{50B69EA2-7D97-4B6D-ACE6-CC0216285C1F}" destId="{ED84E029-B084-4C58-8981-8C8589830528}" srcOrd="0" destOrd="0" presId="urn:microsoft.com/office/officeart/2005/8/layout/gear1"/>
    <dgm:cxn modelId="{A01A4B95-56D9-49D2-B54B-4CEB3FBD305C}" srcId="{AC052754-73C3-483C-93EF-3E5121444AFC}" destId="{F8865073-AA00-458B-A20A-1D1DB31FB2D9}" srcOrd="0" destOrd="0" parTransId="{35F8A67C-C11B-4462-8A9B-A480AF0F0877}" sibTransId="{C0EE76FD-7162-41C5-BB1E-AD09ED08E50A}"/>
    <dgm:cxn modelId="{900E32C3-7CF7-471E-9F93-C9DDA2CD8632}" type="presOf" srcId="{ACC07433-0B7D-4A7A-93BF-E35DC4DA4D19}" destId="{A5D73F69-859B-494C-9F77-852E8F84F422}" srcOrd="0" destOrd="0" presId="urn:microsoft.com/office/officeart/2005/8/layout/gear1"/>
    <dgm:cxn modelId="{51DABF31-92CB-4DAF-BFFA-6EFE607D15FD}" type="presOf" srcId="{F8865073-AA00-458B-A20A-1D1DB31FB2D9}" destId="{23B2FE40-2211-40E4-8FA6-5981EBB7130B}" srcOrd="2" destOrd="0" presId="urn:microsoft.com/office/officeart/2005/8/layout/gear1"/>
    <dgm:cxn modelId="{2E6E8B25-C8EE-42FC-AE20-757BD8557569}" type="presOf" srcId="{AC052754-73C3-483C-93EF-3E5121444AFC}" destId="{9DEB46DA-2283-4F19-A04B-868F1A28E1E8}" srcOrd="0" destOrd="0" presId="urn:microsoft.com/office/officeart/2005/8/layout/gear1"/>
    <dgm:cxn modelId="{BC258B2D-EEA8-4B84-9F1F-0C01CA0332BE}" type="presParOf" srcId="{9DEB46DA-2283-4F19-A04B-868F1A28E1E8}" destId="{ED7B0AAF-1BF9-40A8-A2A3-7994A6E95F4B}" srcOrd="0" destOrd="0" presId="urn:microsoft.com/office/officeart/2005/8/layout/gear1"/>
    <dgm:cxn modelId="{B4DC1711-532B-43DD-A5C5-C7188407E3B2}" type="presParOf" srcId="{9DEB46DA-2283-4F19-A04B-868F1A28E1E8}" destId="{D24FA41B-A777-44DC-B5C8-0FB6AEF08C69}" srcOrd="1" destOrd="0" presId="urn:microsoft.com/office/officeart/2005/8/layout/gear1"/>
    <dgm:cxn modelId="{C38259CB-5E2E-47EC-AE42-0269E0713C71}" type="presParOf" srcId="{9DEB46DA-2283-4F19-A04B-868F1A28E1E8}" destId="{23B2FE40-2211-40E4-8FA6-5981EBB7130B}" srcOrd="2" destOrd="0" presId="urn:microsoft.com/office/officeart/2005/8/layout/gear1"/>
    <dgm:cxn modelId="{104E3E60-8278-47E7-A63D-FAAE2E31C6FA}" type="presParOf" srcId="{9DEB46DA-2283-4F19-A04B-868F1A28E1E8}" destId="{A5D73F69-859B-494C-9F77-852E8F84F422}" srcOrd="3" destOrd="0" presId="urn:microsoft.com/office/officeart/2005/8/layout/gear1"/>
    <dgm:cxn modelId="{87AC7480-FD60-4C63-8901-7CD944417FDA}" type="presParOf" srcId="{9DEB46DA-2283-4F19-A04B-868F1A28E1E8}" destId="{7F2DEB9E-EAAD-4D7C-8A1F-469F491C5953}" srcOrd="4" destOrd="0" presId="urn:microsoft.com/office/officeart/2005/8/layout/gear1"/>
    <dgm:cxn modelId="{CD7CC6FB-E569-44D5-9CB7-BD824A32D648}" type="presParOf" srcId="{9DEB46DA-2283-4F19-A04B-868F1A28E1E8}" destId="{8D94F9FD-5F28-4C33-BFAE-F8E9666C3978}" srcOrd="5" destOrd="0" presId="urn:microsoft.com/office/officeart/2005/8/layout/gear1"/>
    <dgm:cxn modelId="{5D81BF9A-5E3A-4778-8926-6F5CAD1C3F2D}" type="presParOf" srcId="{9DEB46DA-2283-4F19-A04B-868F1A28E1E8}" destId="{DF930669-2E3B-46D3-B2E9-3A2EA17C6A64}" srcOrd="6" destOrd="0" presId="urn:microsoft.com/office/officeart/2005/8/layout/gear1"/>
    <dgm:cxn modelId="{1D953B2A-1F6C-4B82-8F58-381D5BF065EB}" type="presParOf" srcId="{9DEB46DA-2283-4F19-A04B-868F1A28E1E8}" destId="{ED84E029-B084-4C58-8981-8C8589830528}" srcOrd="7" destOrd="0" presId="urn:microsoft.com/office/officeart/2005/8/layout/gear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74E6D8-BE30-4DFC-96BC-FBD949AB58BF}">
      <dsp:nvSpPr>
        <dsp:cNvPr id="0" name=""/>
        <dsp:cNvSpPr/>
      </dsp:nvSpPr>
      <dsp:spPr>
        <a:xfrm>
          <a:off x="3888501" y="2274171"/>
          <a:ext cx="2489279" cy="2489279"/>
        </a:xfrm>
        <a:prstGeom prst="gear9">
          <a:avLst/>
        </a:prstGeom>
        <a:solidFill>
          <a:schemeClr val="accent6">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l-GR" sz="1600" kern="1200" dirty="0" smtClean="0"/>
            <a:t>Θα έπεφτε η αερόβια ικανότητα (δηλ. το μέγιστο ποσό του οξυγόνου που μπορεί να χρησιμοποιήσει το σώμα)</a:t>
          </a:r>
          <a:endParaRPr lang="en-US" sz="1600" kern="1200" dirty="0"/>
        </a:p>
      </dsp:txBody>
      <dsp:txXfrm>
        <a:off x="4388957" y="2857273"/>
        <a:ext cx="1488367" cy="1279541"/>
      </dsp:txXfrm>
    </dsp:sp>
    <dsp:sp modelId="{584AD5C6-3B3D-48E5-B94B-29BB9C21DADB}">
      <dsp:nvSpPr>
        <dsp:cNvPr id="0" name=""/>
        <dsp:cNvSpPr/>
      </dsp:nvSpPr>
      <dsp:spPr>
        <a:xfrm>
          <a:off x="5410203" y="1"/>
          <a:ext cx="1810385" cy="1810385"/>
        </a:xfrm>
        <a:prstGeom prst="gear6">
          <a:avLst/>
        </a:prstGeom>
        <a:solidFill>
          <a:schemeClr val="accent6">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l-GR" sz="1400" kern="1200" dirty="0" smtClean="0"/>
            <a:t>Θα αδυνάτιζαν οι σκελετικοί μύες</a:t>
          </a:r>
          <a:endParaRPr lang="en-US" sz="1400" kern="1200" dirty="0"/>
        </a:p>
      </dsp:txBody>
      <dsp:txXfrm>
        <a:off x="5865973" y="458526"/>
        <a:ext cx="898845" cy="893335"/>
      </dsp:txXfrm>
    </dsp:sp>
    <dsp:sp modelId="{0BB60B1D-4941-4E6A-8C4A-41394264980B}">
      <dsp:nvSpPr>
        <dsp:cNvPr id="0" name=""/>
        <dsp:cNvSpPr/>
      </dsp:nvSpPr>
      <dsp:spPr>
        <a:xfrm rot="20700000">
          <a:off x="2174242" y="69999"/>
          <a:ext cx="2706189" cy="2507440"/>
        </a:xfrm>
        <a:prstGeom prst="gear6">
          <a:avLst/>
        </a:prstGeom>
        <a:solidFill>
          <a:schemeClr val="accent6">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l-GR" sz="1600" kern="1200" dirty="0" smtClean="0"/>
            <a:t>Θα αδυνάτιζε η καρδιά και το αίμα δεν θα κατανεμόταν σωστά</a:t>
          </a:r>
          <a:endParaRPr lang="en-US" sz="1600" kern="1200" dirty="0"/>
        </a:p>
      </dsp:txBody>
      <dsp:txXfrm rot="-20700000">
        <a:off x="2779577" y="608165"/>
        <a:ext cx="1495519" cy="1431106"/>
      </dsp:txXfrm>
    </dsp:sp>
    <dsp:sp modelId="{912B4A4F-F60D-4F3C-8D94-2EC42209E6D6}">
      <dsp:nvSpPr>
        <dsp:cNvPr id="0" name=""/>
        <dsp:cNvSpPr/>
      </dsp:nvSpPr>
      <dsp:spPr>
        <a:xfrm>
          <a:off x="3700746" y="1896462"/>
          <a:ext cx="3186277" cy="3186277"/>
        </a:xfrm>
        <a:prstGeom prst="circularArrow">
          <a:avLst>
            <a:gd name="adj1" fmla="val 4687"/>
            <a:gd name="adj2" fmla="val 299029"/>
            <a:gd name="adj3" fmla="val 2523572"/>
            <a:gd name="adj4" fmla="val 15845412"/>
            <a:gd name="adj5" fmla="val 5469"/>
          </a:avLst>
        </a:prstGeom>
        <a:solidFill>
          <a:schemeClr val="accent6">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C227EBF-4BFB-40DB-92E2-0C6697CBFB5C}">
      <dsp:nvSpPr>
        <dsp:cNvPr id="0" name=""/>
        <dsp:cNvSpPr/>
      </dsp:nvSpPr>
      <dsp:spPr>
        <a:xfrm>
          <a:off x="4952989" y="-457192"/>
          <a:ext cx="2315030" cy="2315030"/>
        </a:xfrm>
        <a:prstGeom prst="leftCircularArrow">
          <a:avLst>
            <a:gd name="adj1" fmla="val 6452"/>
            <a:gd name="adj2" fmla="val 429999"/>
            <a:gd name="adj3" fmla="val 10489124"/>
            <a:gd name="adj4" fmla="val 14837806"/>
            <a:gd name="adj5" fmla="val 7527"/>
          </a:avLst>
        </a:prstGeom>
        <a:solidFill>
          <a:schemeClr val="accent6">
            <a:shade val="90000"/>
            <a:hueOff val="-241362"/>
            <a:satOff val="3282"/>
            <a:lumOff val="1386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523A17E-949D-4E0F-B0CF-3DACCF5D18B0}">
      <dsp:nvSpPr>
        <dsp:cNvPr id="0" name=""/>
        <dsp:cNvSpPr/>
      </dsp:nvSpPr>
      <dsp:spPr>
        <a:xfrm>
          <a:off x="3352807" y="2286009"/>
          <a:ext cx="2496068" cy="2496068"/>
        </a:xfrm>
        <a:prstGeom prst="circularArrow">
          <a:avLst>
            <a:gd name="adj1" fmla="val 5984"/>
            <a:gd name="adj2" fmla="val 394124"/>
            <a:gd name="adj3" fmla="val 13313824"/>
            <a:gd name="adj4" fmla="val 10508221"/>
            <a:gd name="adj5" fmla="val 6981"/>
          </a:avLst>
        </a:prstGeom>
        <a:solidFill>
          <a:schemeClr val="accent6">
            <a:shade val="90000"/>
            <a:hueOff val="-482724"/>
            <a:satOff val="6563"/>
            <a:lumOff val="27732"/>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7B0AAF-1BF9-40A8-A2A3-7994A6E95F4B}">
      <dsp:nvSpPr>
        <dsp:cNvPr id="0" name=""/>
        <dsp:cNvSpPr/>
      </dsp:nvSpPr>
      <dsp:spPr>
        <a:xfrm>
          <a:off x="1447800" y="1752606"/>
          <a:ext cx="2235200" cy="2235200"/>
        </a:xfrm>
        <a:prstGeom prst="gear9">
          <a:avLst/>
        </a:prstGeom>
        <a:solidFill>
          <a:schemeClr val="accent6">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l-GR" sz="1400" kern="1200" dirty="0" smtClean="0"/>
            <a:t>Το ανοσοποιητικό σύστημα θα κατέρρεε σταδιακά αφήνοντάς μας εκτεθειμένους σε μολύνσεις</a:t>
          </a:r>
          <a:endParaRPr lang="en-US" sz="1400" kern="1200" dirty="0"/>
        </a:p>
      </dsp:txBody>
      <dsp:txXfrm>
        <a:off x="1897175" y="2276191"/>
        <a:ext cx="1336450" cy="1148939"/>
      </dsp:txXfrm>
    </dsp:sp>
    <dsp:sp modelId="{A5D73F69-859B-494C-9F77-852E8F84F422}">
      <dsp:nvSpPr>
        <dsp:cNvPr id="0" name=""/>
        <dsp:cNvSpPr/>
      </dsp:nvSpPr>
      <dsp:spPr>
        <a:xfrm>
          <a:off x="838208" y="228608"/>
          <a:ext cx="1625600" cy="1625600"/>
        </a:xfrm>
        <a:prstGeom prst="gear6">
          <a:avLst/>
        </a:prstGeom>
        <a:solidFill>
          <a:schemeClr val="accent6">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l-GR" sz="1300" kern="1200" dirty="0" smtClean="0"/>
            <a:t>Τα οστά θα έχαναν την πυκνότητά τους</a:t>
          </a:r>
          <a:endParaRPr lang="en-US" sz="1300" kern="1200" dirty="0"/>
        </a:p>
      </dsp:txBody>
      <dsp:txXfrm>
        <a:off x="1247458" y="640331"/>
        <a:ext cx="807100" cy="802154"/>
      </dsp:txXfrm>
    </dsp:sp>
    <dsp:sp modelId="{DF930669-2E3B-46D3-B2E9-3A2EA17C6A64}">
      <dsp:nvSpPr>
        <dsp:cNvPr id="0" name=""/>
        <dsp:cNvSpPr/>
      </dsp:nvSpPr>
      <dsp:spPr>
        <a:xfrm>
          <a:off x="1524011" y="1295408"/>
          <a:ext cx="2749296" cy="2749296"/>
        </a:xfrm>
        <a:prstGeom prst="circularArrow">
          <a:avLst>
            <a:gd name="adj1" fmla="val 4878"/>
            <a:gd name="adj2" fmla="val 312630"/>
            <a:gd name="adj3" fmla="val 3133259"/>
            <a:gd name="adj4" fmla="val 15234156"/>
            <a:gd name="adj5" fmla="val 5691"/>
          </a:avLst>
        </a:prstGeom>
        <a:solidFill>
          <a:schemeClr val="accent6">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D84E029-B084-4C58-8981-8C8589830528}">
      <dsp:nvSpPr>
        <dsp:cNvPr id="0" name=""/>
        <dsp:cNvSpPr/>
      </dsp:nvSpPr>
      <dsp:spPr>
        <a:xfrm>
          <a:off x="533403" y="-76192"/>
          <a:ext cx="2078736" cy="2078736"/>
        </a:xfrm>
        <a:prstGeom prst="leftCircularArrow">
          <a:avLst>
            <a:gd name="adj1" fmla="val 6452"/>
            <a:gd name="adj2" fmla="val 429999"/>
            <a:gd name="adj3" fmla="val 10489124"/>
            <a:gd name="adj4" fmla="val 14837806"/>
            <a:gd name="adj5" fmla="val 7527"/>
          </a:avLst>
        </a:prstGeom>
        <a:solidFill>
          <a:schemeClr val="accent6">
            <a:shade val="90000"/>
            <a:hueOff val="-482724"/>
            <a:satOff val="6563"/>
            <a:lumOff val="27732"/>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989DE1-5EFC-4E75-BF8F-05D93118B9FF}" type="datetimeFigureOut">
              <a:rPr lang="en-US" smtClean="0"/>
              <a:t>24-Apr-18</a:t>
            </a:fld>
            <a:endParaRPr lang="en-US"/>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71F68D-C8D6-477F-AEDF-0AA306E7B16F}" type="slidenum">
              <a:rPr lang="en-US" smtClean="0"/>
              <a:t>‹#›</a:t>
            </a:fld>
            <a:endParaRPr lang="en-US"/>
          </a:p>
        </p:txBody>
      </p:sp>
    </p:spTree>
    <p:extLst>
      <p:ext uri="{BB962C8B-B14F-4D97-AF65-F5344CB8AC3E}">
        <p14:creationId xmlns:p14="http://schemas.microsoft.com/office/powerpoint/2010/main" val="1868405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n-US"/>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a:p>
        </p:txBody>
      </p:sp>
      <p:sp>
        <p:nvSpPr>
          <p:cNvPr id="4" name="Θέση ημερομηνίας 3"/>
          <p:cNvSpPr>
            <a:spLocks noGrp="1"/>
          </p:cNvSpPr>
          <p:nvPr>
            <p:ph type="dt" sz="half" idx="10"/>
          </p:nvPr>
        </p:nvSpPr>
        <p:spPr/>
        <p:txBody>
          <a:bodyPr/>
          <a:lstStyle/>
          <a:p>
            <a:fld id="{B0613DBD-7E2B-4246-8437-A70885050B5E}" type="datetime1">
              <a:rPr lang="en-US" smtClean="0"/>
              <a:t>24-Apr-18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3ECBE820-F0B9-4D3A-BE2B-24698270B830}" type="slidenum">
              <a:rPr lang="en-US" smtClean="0"/>
              <a:t>‹#›</a:t>
            </a:fld>
            <a:endParaRPr lang="en-US"/>
          </a:p>
        </p:txBody>
      </p:sp>
    </p:spTree>
    <p:extLst>
      <p:ext uri="{BB962C8B-B14F-4D97-AF65-F5344CB8AC3E}">
        <p14:creationId xmlns:p14="http://schemas.microsoft.com/office/powerpoint/2010/main" val="1198448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ECE401C3-E52E-4993-820C-224B9A49FE9B}" type="datetime1">
              <a:rPr lang="en-US" smtClean="0"/>
              <a:t>24-Apr-18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3ECBE820-F0B9-4D3A-BE2B-24698270B830}" type="slidenum">
              <a:rPr lang="en-US" smtClean="0"/>
              <a:t>‹#›</a:t>
            </a:fld>
            <a:endParaRPr lang="en-US"/>
          </a:p>
        </p:txBody>
      </p:sp>
    </p:spTree>
    <p:extLst>
      <p:ext uri="{BB962C8B-B14F-4D97-AF65-F5344CB8AC3E}">
        <p14:creationId xmlns:p14="http://schemas.microsoft.com/office/powerpoint/2010/main" val="4049072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BDA43111-BEB7-47C1-AECA-DEE5278972DA}" type="datetime1">
              <a:rPr lang="en-US" smtClean="0"/>
              <a:t>24-Apr-18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3ECBE820-F0B9-4D3A-BE2B-24698270B830}" type="slidenum">
              <a:rPr lang="en-US" smtClean="0"/>
              <a:t>‹#›</a:t>
            </a:fld>
            <a:endParaRPr lang="en-US"/>
          </a:p>
        </p:txBody>
      </p:sp>
    </p:spTree>
    <p:extLst>
      <p:ext uri="{BB962C8B-B14F-4D97-AF65-F5344CB8AC3E}">
        <p14:creationId xmlns:p14="http://schemas.microsoft.com/office/powerpoint/2010/main" val="4042777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4638"/>
            <a:ext cx="8229600" cy="1143000"/>
          </a:xfrm>
        </p:spPr>
        <p:txBody>
          <a:bodyPr/>
          <a:lstStyle/>
          <a:p>
            <a:endParaRPr lang="en-US" dirty="0"/>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C87CD1B5-08B2-4537-A7CC-216184A0561A}" type="datetime1">
              <a:rPr lang="en-US" smtClean="0"/>
              <a:t>24-Apr-18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3ECBE820-F0B9-4D3A-BE2B-24698270B830}" type="slidenum">
              <a:rPr lang="en-US" smtClean="0"/>
              <a:t>‹#›</a:t>
            </a:fld>
            <a:endParaRPr lang="en-US"/>
          </a:p>
        </p:txBody>
      </p:sp>
    </p:spTree>
    <p:extLst>
      <p:ext uri="{BB962C8B-B14F-4D97-AF65-F5344CB8AC3E}">
        <p14:creationId xmlns:p14="http://schemas.microsoft.com/office/powerpoint/2010/main" val="1968521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n-US"/>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C4833EFD-00B3-4601-9FA7-7E6C977AF588}" type="datetime1">
              <a:rPr lang="en-US" smtClean="0"/>
              <a:t>24-Apr-18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3ECBE820-F0B9-4D3A-BE2B-24698270B830}" type="slidenum">
              <a:rPr lang="en-US" smtClean="0"/>
              <a:t>‹#›</a:t>
            </a:fld>
            <a:endParaRPr lang="en-US"/>
          </a:p>
        </p:txBody>
      </p:sp>
    </p:spTree>
    <p:extLst>
      <p:ext uri="{BB962C8B-B14F-4D97-AF65-F5344CB8AC3E}">
        <p14:creationId xmlns:p14="http://schemas.microsoft.com/office/powerpoint/2010/main" val="1988131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4"/>
          <p:cNvSpPr>
            <a:spLocks noGrp="1"/>
          </p:cNvSpPr>
          <p:nvPr>
            <p:ph type="dt" sz="half" idx="10"/>
          </p:nvPr>
        </p:nvSpPr>
        <p:spPr/>
        <p:txBody>
          <a:bodyPr/>
          <a:lstStyle/>
          <a:p>
            <a:fld id="{199F4AD1-8044-467B-ADD2-CC2CE4A3CAE5}" type="datetime1">
              <a:rPr lang="en-US" smtClean="0"/>
              <a:t>24-Apr-18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3ECBE820-F0B9-4D3A-BE2B-24698270B830}" type="slidenum">
              <a:rPr lang="en-US" smtClean="0"/>
              <a:t>‹#›</a:t>
            </a:fld>
            <a:endParaRPr lang="en-US"/>
          </a:p>
        </p:txBody>
      </p:sp>
    </p:spTree>
    <p:extLst>
      <p:ext uri="{BB962C8B-B14F-4D97-AF65-F5344CB8AC3E}">
        <p14:creationId xmlns:p14="http://schemas.microsoft.com/office/powerpoint/2010/main" val="2607588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n-US"/>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Θέση ημερομηνίας 6"/>
          <p:cNvSpPr>
            <a:spLocks noGrp="1"/>
          </p:cNvSpPr>
          <p:nvPr>
            <p:ph type="dt" sz="half" idx="10"/>
          </p:nvPr>
        </p:nvSpPr>
        <p:spPr/>
        <p:txBody>
          <a:bodyPr/>
          <a:lstStyle/>
          <a:p>
            <a:fld id="{18471B38-BDC4-4CEA-80BA-335EEEA51DCF}" type="datetime1">
              <a:rPr lang="en-US" smtClean="0"/>
              <a:t>24-Apr-18</a:t>
            </a:fld>
            <a:endParaRPr lang="en-US"/>
          </a:p>
        </p:txBody>
      </p:sp>
      <p:sp>
        <p:nvSpPr>
          <p:cNvPr id="8" name="Θέση υποσέλιδου 7"/>
          <p:cNvSpPr>
            <a:spLocks noGrp="1"/>
          </p:cNvSpPr>
          <p:nvPr>
            <p:ph type="ftr" sz="quarter" idx="11"/>
          </p:nvPr>
        </p:nvSpPr>
        <p:spPr/>
        <p:txBody>
          <a:bodyPr/>
          <a:lstStyle/>
          <a:p>
            <a:r>
              <a:rPr lang="el-GR" smtClean="0"/>
              <a:t>Η Βαρύτητα</a:t>
            </a:r>
            <a:endParaRPr lang="en-US"/>
          </a:p>
        </p:txBody>
      </p:sp>
      <p:sp>
        <p:nvSpPr>
          <p:cNvPr id="9" name="Θέση αριθμού διαφάνειας 8"/>
          <p:cNvSpPr>
            <a:spLocks noGrp="1"/>
          </p:cNvSpPr>
          <p:nvPr>
            <p:ph type="sldNum" sz="quarter" idx="12"/>
          </p:nvPr>
        </p:nvSpPr>
        <p:spPr/>
        <p:txBody>
          <a:bodyPr/>
          <a:lstStyle/>
          <a:p>
            <a:fld id="{3ECBE820-F0B9-4D3A-BE2B-24698270B830}" type="slidenum">
              <a:rPr lang="en-US" smtClean="0"/>
              <a:t>‹#›</a:t>
            </a:fld>
            <a:endParaRPr lang="en-US"/>
          </a:p>
        </p:txBody>
      </p:sp>
    </p:spTree>
    <p:extLst>
      <p:ext uri="{BB962C8B-B14F-4D97-AF65-F5344CB8AC3E}">
        <p14:creationId xmlns:p14="http://schemas.microsoft.com/office/powerpoint/2010/main" val="801603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ημερομηνίας 2"/>
          <p:cNvSpPr>
            <a:spLocks noGrp="1"/>
          </p:cNvSpPr>
          <p:nvPr>
            <p:ph type="dt" sz="half" idx="10"/>
          </p:nvPr>
        </p:nvSpPr>
        <p:spPr/>
        <p:txBody>
          <a:bodyPr/>
          <a:lstStyle/>
          <a:p>
            <a:fld id="{891B5F23-75EE-4BB9-8ED1-DC25D39D1BF5}" type="datetime1">
              <a:rPr lang="en-US" smtClean="0"/>
              <a:t>24-Apr-18</a:t>
            </a:fld>
            <a:endParaRPr lang="en-US"/>
          </a:p>
        </p:txBody>
      </p:sp>
      <p:sp>
        <p:nvSpPr>
          <p:cNvPr id="4" name="Θέση υποσέλιδου 3"/>
          <p:cNvSpPr>
            <a:spLocks noGrp="1"/>
          </p:cNvSpPr>
          <p:nvPr>
            <p:ph type="ftr" sz="quarter" idx="11"/>
          </p:nvPr>
        </p:nvSpPr>
        <p:spPr/>
        <p:txBody>
          <a:bodyPr/>
          <a:lstStyle/>
          <a:p>
            <a:r>
              <a:rPr lang="el-GR" smtClean="0"/>
              <a:t>Η Βαρύτητα</a:t>
            </a:r>
            <a:endParaRPr lang="en-US"/>
          </a:p>
        </p:txBody>
      </p:sp>
      <p:sp>
        <p:nvSpPr>
          <p:cNvPr id="5" name="Θέση αριθμού διαφάνειας 4"/>
          <p:cNvSpPr>
            <a:spLocks noGrp="1"/>
          </p:cNvSpPr>
          <p:nvPr>
            <p:ph type="sldNum" sz="quarter" idx="12"/>
          </p:nvPr>
        </p:nvSpPr>
        <p:spPr/>
        <p:txBody>
          <a:bodyPr/>
          <a:lstStyle/>
          <a:p>
            <a:fld id="{3ECBE820-F0B9-4D3A-BE2B-24698270B830}" type="slidenum">
              <a:rPr lang="en-US" smtClean="0"/>
              <a:t>‹#›</a:t>
            </a:fld>
            <a:endParaRPr lang="en-US"/>
          </a:p>
        </p:txBody>
      </p:sp>
    </p:spTree>
    <p:extLst>
      <p:ext uri="{BB962C8B-B14F-4D97-AF65-F5344CB8AC3E}">
        <p14:creationId xmlns:p14="http://schemas.microsoft.com/office/powerpoint/2010/main" val="2564138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EC709B64-DC3A-4FC7-BA27-48A76D08B2F4}" type="datetime1">
              <a:rPr lang="en-US" smtClean="0"/>
              <a:t>24-Apr-18</a:t>
            </a:fld>
            <a:endParaRPr lang="en-US"/>
          </a:p>
        </p:txBody>
      </p:sp>
      <p:sp>
        <p:nvSpPr>
          <p:cNvPr id="3" name="Θέση υποσέλιδου 2"/>
          <p:cNvSpPr>
            <a:spLocks noGrp="1"/>
          </p:cNvSpPr>
          <p:nvPr>
            <p:ph type="ftr" sz="quarter" idx="11"/>
          </p:nvPr>
        </p:nvSpPr>
        <p:spPr/>
        <p:txBody>
          <a:bodyPr/>
          <a:lstStyle/>
          <a:p>
            <a:r>
              <a:rPr lang="el-GR" smtClean="0"/>
              <a:t>Η Βαρύτητα</a:t>
            </a:r>
            <a:endParaRPr lang="en-US"/>
          </a:p>
        </p:txBody>
      </p:sp>
      <p:sp>
        <p:nvSpPr>
          <p:cNvPr id="4" name="Θέση αριθμού διαφάνειας 3"/>
          <p:cNvSpPr>
            <a:spLocks noGrp="1"/>
          </p:cNvSpPr>
          <p:nvPr>
            <p:ph type="sldNum" sz="quarter" idx="12"/>
          </p:nvPr>
        </p:nvSpPr>
        <p:spPr/>
        <p:txBody>
          <a:bodyPr/>
          <a:lstStyle/>
          <a:p>
            <a:fld id="{3ECBE820-F0B9-4D3A-BE2B-24698270B830}" type="slidenum">
              <a:rPr lang="en-US" smtClean="0"/>
              <a:t>‹#›</a:t>
            </a:fld>
            <a:endParaRPr lang="en-US"/>
          </a:p>
        </p:txBody>
      </p:sp>
    </p:spTree>
    <p:extLst>
      <p:ext uri="{BB962C8B-B14F-4D97-AF65-F5344CB8AC3E}">
        <p14:creationId xmlns:p14="http://schemas.microsoft.com/office/powerpoint/2010/main" val="1713313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n-US"/>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59D79FF6-EB67-49F3-83DE-9561EF77C4F1}" type="datetime1">
              <a:rPr lang="en-US" smtClean="0"/>
              <a:t>24-Apr-18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3ECBE820-F0B9-4D3A-BE2B-24698270B830}" type="slidenum">
              <a:rPr lang="en-US" smtClean="0"/>
              <a:t>‹#›</a:t>
            </a:fld>
            <a:endParaRPr lang="en-US"/>
          </a:p>
        </p:txBody>
      </p:sp>
    </p:spTree>
    <p:extLst>
      <p:ext uri="{BB962C8B-B14F-4D97-AF65-F5344CB8AC3E}">
        <p14:creationId xmlns:p14="http://schemas.microsoft.com/office/powerpoint/2010/main" val="1256968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n-US"/>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7308D7FE-C97A-40B6-AD25-0F9CC07E78CC}" type="datetime1">
              <a:rPr lang="en-US" smtClean="0"/>
              <a:t>24-Apr-18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3ECBE820-F0B9-4D3A-BE2B-24698270B830}" type="slidenum">
              <a:rPr lang="en-US" smtClean="0"/>
              <a:t>‹#›</a:t>
            </a:fld>
            <a:endParaRPr lang="en-US"/>
          </a:p>
        </p:txBody>
      </p:sp>
    </p:spTree>
    <p:extLst>
      <p:ext uri="{BB962C8B-B14F-4D97-AF65-F5344CB8AC3E}">
        <p14:creationId xmlns:p14="http://schemas.microsoft.com/office/powerpoint/2010/main" val="3941215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0" y="0"/>
            <a:ext cx="9144000" cy="1143000"/>
          </a:xfrm>
          <a:prstGeom prst="rect">
            <a:avLst/>
          </a:prstGeom>
          <a:solidFill>
            <a:schemeClr val="tx1"/>
          </a:solidFill>
        </p:spPr>
        <p:txBody>
          <a:bodyPr vert="horz" lIns="91440" tIns="45720" rIns="91440" bIns="45720" rtlCol="0" anchor="ctr">
            <a:normAutofit/>
          </a:bodyPr>
          <a:lstStyle/>
          <a:p>
            <a:endParaRPr lang="en-US" dirty="0"/>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endParaRPr lang="en-US" dirty="0"/>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81A20C-E327-480A-B274-6B5E49A8CA17}" type="datetime1">
              <a:rPr lang="en-US" smtClean="0"/>
              <a:t>24-Apr-18</a:t>
            </a:fld>
            <a:endParaRPr lang="en-US"/>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dirty="0" smtClean="0"/>
              <a:t>Η Βαρύτητα</a:t>
            </a:r>
            <a:endParaRPr lang="en-US" dirty="0"/>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CBE820-F0B9-4D3A-BE2B-24698270B830}" type="slidenum">
              <a:rPr lang="en-US" smtClean="0"/>
              <a:t>‹#›</a:t>
            </a:fld>
            <a:endParaRPr lang="en-US"/>
          </a:p>
        </p:txBody>
      </p:sp>
      <p:pic>
        <p:nvPicPr>
          <p:cNvPr id="7" name="Εικόνα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5257800"/>
            <a:ext cx="1219200" cy="1600200"/>
          </a:xfrm>
          <a:prstGeom prst="rect">
            <a:avLst/>
          </a:prstGeom>
        </p:spPr>
      </p:pic>
      <p:pic>
        <p:nvPicPr>
          <p:cNvPr id="8" name="Εικόνα 7"/>
          <p:cNvPicPr>
            <a:picLocks noChangeAspect="1"/>
          </p:cNvPicPr>
          <p:nvPr userDrawn="1"/>
        </p:nvPicPr>
        <p:blipFill>
          <a:blip r:embed="rId14" cstate="print">
            <a:extLst>
              <a:ext uri="{BEBA8EAE-BF5A-486C-A8C5-ECC9F3942E4B}">
                <a14:imgProps xmlns:a14="http://schemas.microsoft.com/office/drawing/2010/main">
                  <a14:imgLayer r:embed="rId15">
                    <a14:imgEffect>
                      <a14:backgroundRemoval t="9553" b="89431" l="23111" r="75889"/>
                    </a14:imgEffect>
                  </a14:imgLayer>
                </a14:imgProps>
              </a:ext>
              <a:ext uri="{28A0092B-C50C-407E-A947-70E740481C1C}">
                <a14:useLocalDpi xmlns:a14="http://schemas.microsoft.com/office/drawing/2010/main" val="0"/>
              </a:ext>
            </a:extLst>
          </a:blip>
          <a:stretch>
            <a:fillRect/>
          </a:stretch>
        </p:blipFill>
        <p:spPr>
          <a:xfrm>
            <a:off x="-762000" y="-304800"/>
            <a:ext cx="2819400" cy="1524000"/>
          </a:xfrm>
          <a:prstGeom prst="rect">
            <a:avLst/>
          </a:prstGeom>
        </p:spPr>
      </p:pic>
    </p:spTree>
    <p:extLst>
      <p:ext uri="{BB962C8B-B14F-4D97-AF65-F5344CB8AC3E}">
        <p14:creationId xmlns:p14="http://schemas.microsoft.com/office/powerpoint/2010/main" val="6519660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Τίτλος 1"/>
          <p:cNvSpPr>
            <a:spLocks noGrp="1"/>
          </p:cNvSpPr>
          <p:nvPr>
            <p:ph type="ctrTitle"/>
          </p:nvPr>
        </p:nvSpPr>
        <p:spPr>
          <a:xfrm>
            <a:off x="1143000" y="-9143"/>
            <a:ext cx="7997952" cy="1075943"/>
          </a:xfrm>
        </p:spPr>
        <p:txBody>
          <a:bodyPr/>
          <a:lstStyle/>
          <a:p>
            <a:r>
              <a:rPr lang="el-GR" dirty="0" smtClean="0"/>
              <a:t>Η Βαρύτητα</a:t>
            </a:r>
            <a:endParaRPr lang="en-US" dirty="0"/>
          </a:p>
        </p:txBody>
      </p:sp>
      <p:sp>
        <p:nvSpPr>
          <p:cNvPr id="3" name="Υπότιτλος 2"/>
          <p:cNvSpPr>
            <a:spLocks noGrp="1"/>
          </p:cNvSpPr>
          <p:nvPr>
            <p:ph type="subTitle" idx="1"/>
          </p:nvPr>
        </p:nvSpPr>
        <p:spPr>
          <a:xfrm>
            <a:off x="2743200" y="4343400"/>
            <a:ext cx="6400800" cy="1752600"/>
          </a:xfrm>
        </p:spPr>
        <p:txBody>
          <a:bodyPr>
            <a:normAutofit/>
          </a:bodyPr>
          <a:lstStyle/>
          <a:p>
            <a:r>
              <a:rPr lang="el-GR" sz="2800" dirty="0" smtClean="0">
                <a:solidFill>
                  <a:schemeClr val="tx1"/>
                </a:solidFill>
                <a:latin typeface="Arial" panose="020B0604020202020204" pitchFamily="34" charset="0"/>
                <a:cs typeface="Arial" panose="020B0604020202020204" pitchFamily="34" charset="0"/>
              </a:rPr>
              <a:t>Καμπασακάλη Χρύσα - ΑΜ:4581</a:t>
            </a:r>
            <a:endParaRPr lang="en-US" sz="2800" dirty="0">
              <a:solidFill>
                <a:schemeClr val="tx1"/>
              </a:solidFill>
              <a:latin typeface="Arial" panose="020B0604020202020204" pitchFamily="34" charset="0"/>
              <a:cs typeface="Arial" panose="020B0604020202020204" pitchFamily="34" charset="0"/>
            </a:endParaRPr>
          </a:p>
        </p:txBody>
      </p:sp>
      <p:sp>
        <p:nvSpPr>
          <p:cNvPr id="4" name="Ορθογώνιο 3"/>
          <p:cNvSpPr/>
          <p:nvPr/>
        </p:nvSpPr>
        <p:spPr>
          <a:xfrm>
            <a:off x="1143000" y="0"/>
            <a:ext cx="4430187" cy="369332"/>
          </a:xfrm>
          <a:prstGeom prst="rect">
            <a:avLst/>
          </a:prstGeom>
        </p:spPr>
        <p:txBody>
          <a:bodyPr wrap="none">
            <a:spAutoFit/>
          </a:bodyPr>
          <a:lstStyle/>
          <a:p>
            <a:r>
              <a:rPr lang="el-GR" i="1" dirty="0" smtClean="0">
                <a:solidFill>
                  <a:schemeClr val="bg1"/>
                </a:solidFill>
              </a:rPr>
              <a:t>Παιδαγωγικό Τμήμα  Δημοτικής Εκπαίδευσης</a:t>
            </a:r>
            <a:endParaRPr lang="el-GR" i="1" dirty="0" smtClean="0">
              <a:solidFill>
                <a:schemeClr val="bg1"/>
              </a:solidFill>
            </a:endParaRPr>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3ECBE820-F0B9-4D3A-BE2B-24698270B830}" type="slidenum">
              <a:rPr lang="en-US" smtClean="0"/>
              <a:t>1</a:t>
            </a:fld>
            <a:endParaRPr lang="en-US"/>
          </a:p>
        </p:txBody>
      </p:sp>
    </p:spTree>
    <p:extLst>
      <p:ext uri="{BB962C8B-B14F-4D97-AF65-F5344CB8AC3E}">
        <p14:creationId xmlns:p14="http://schemas.microsoft.com/office/powerpoint/2010/main" val="3117777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1143000" y="0"/>
            <a:ext cx="8022336" cy="1066800"/>
          </a:xfrm>
        </p:spPr>
        <p:txBody>
          <a:bodyPr/>
          <a:lstStyle/>
          <a:p>
            <a:r>
              <a:rPr lang="el-GR" dirty="0" smtClean="0"/>
              <a:t>Η Βαρύτητα</a:t>
            </a:r>
            <a:endParaRPr lang="en-US" dirty="0"/>
          </a:p>
        </p:txBody>
      </p:sp>
      <p:sp>
        <p:nvSpPr>
          <p:cNvPr id="3" name="Θέση περιεχομένου 2"/>
          <p:cNvSpPr>
            <a:spLocks noGrp="1"/>
          </p:cNvSpPr>
          <p:nvPr>
            <p:ph idx="1"/>
          </p:nvPr>
        </p:nvSpPr>
        <p:spPr>
          <a:xfrm>
            <a:off x="457200" y="1676400"/>
            <a:ext cx="8229600" cy="3505200"/>
          </a:xfrm>
        </p:spPr>
        <p:txBody>
          <a:bodyPr>
            <a:normAutofit fontScale="92500" lnSpcReduction="10000"/>
          </a:bodyPr>
          <a:lstStyle/>
          <a:p>
            <a:r>
              <a:rPr lang="el-GR" sz="1700" dirty="0" smtClean="0">
                <a:latin typeface="Arial" panose="020B0604020202020204" pitchFamily="34" charset="0"/>
                <a:cs typeface="Arial" panose="020B0604020202020204" pitchFamily="34" charset="0"/>
              </a:rPr>
              <a:t>Τι είναι η βαρύτητα;</a:t>
            </a:r>
          </a:p>
          <a:p>
            <a:pPr marL="0" indent="0">
              <a:buNone/>
            </a:pPr>
            <a:r>
              <a:rPr lang="el-GR" sz="1700" dirty="0" smtClean="0">
                <a:latin typeface="Arial" panose="020B0604020202020204" pitchFamily="34" charset="0"/>
                <a:cs typeface="Arial" panose="020B0604020202020204" pitchFamily="34" charset="0"/>
              </a:rPr>
              <a:t>     Στη φυσική, βαρύτητα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pPr marL="0" indent="0">
              <a:buNone/>
            </a:pPr>
            <a:r>
              <a:rPr lang="el-GR" sz="1700" dirty="0" smtClean="0">
                <a:latin typeface="Arial" panose="020B0604020202020204" pitchFamily="34" charset="0"/>
                <a:cs typeface="Arial" panose="020B0604020202020204" pitchFamily="34" charset="0"/>
              </a:rPr>
              <a:t>     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a:p>
            <a:pPr marL="0" indent="0">
              <a:buNone/>
            </a:pPr>
            <a:endParaRPr lang="el-GR" sz="1700" dirty="0" smtClean="0">
              <a:latin typeface="Arial" panose="020B0604020202020204" pitchFamily="34" charset="0"/>
              <a:cs typeface="Arial" panose="020B0604020202020204" pitchFamily="34" charset="0"/>
            </a:endParaRPr>
          </a:p>
          <a:p>
            <a:pPr marL="0" indent="0">
              <a:buNone/>
            </a:pPr>
            <a:endParaRPr lang="el-GR" sz="1700" dirty="0" smtClean="0">
              <a:latin typeface="Arial" panose="020B0604020202020204" pitchFamily="34" charset="0"/>
              <a:cs typeface="Arial" panose="020B0604020202020204" pitchFamily="34" charset="0"/>
            </a:endParaRPr>
          </a:p>
          <a:p>
            <a:endParaRPr lang="el-GR" dirty="0" smtClean="0"/>
          </a:p>
          <a:p>
            <a:endParaRPr lang="en-US" dirty="0"/>
          </a:p>
        </p:txBody>
      </p:sp>
      <p:sp>
        <p:nvSpPr>
          <p:cNvPr id="4" name="Ορθογώνιο 3"/>
          <p:cNvSpPr/>
          <p:nvPr/>
        </p:nvSpPr>
        <p:spPr>
          <a:xfrm>
            <a:off x="1143000" y="16502"/>
            <a:ext cx="3486211" cy="307777"/>
          </a:xfrm>
          <a:prstGeom prst="rect">
            <a:avLst/>
          </a:prstGeom>
        </p:spPr>
        <p:txBody>
          <a:bodyPr wrap="none">
            <a:spAutoFit/>
          </a:bodyPr>
          <a:lstStyle/>
          <a:p>
            <a:r>
              <a:rPr lang="el-GR" sz="1400" i="1" dirty="0" smtClean="0">
                <a:solidFill>
                  <a:schemeClr val="bg1"/>
                </a:solidFill>
              </a:rPr>
              <a:t>Παιδαγωγικό Τμήμα  Δημοτικής Εκπαίδευσης</a:t>
            </a:r>
            <a:endParaRPr lang="el-GR" sz="1400" i="1" dirty="0" smtClean="0">
              <a:solidFill>
                <a:schemeClr val="bg1"/>
              </a:solidFill>
            </a:endParaRPr>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3ECBE820-F0B9-4D3A-BE2B-24698270B830}" type="slidenum">
              <a:rPr lang="en-US" smtClean="0"/>
              <a:t>2</a:t>
            </a:fld>
            <a:endParaRPr lang="en-US"/>
          </a:p>
        </p:txBody>
      </p:sp>
    </p:spTree>
    <p:extLst>
      <p:ext uri="{BB962C8B-B14F-4D97-AF65-F5344CB8AC3E}">
        <p14:creationId xmlns:p14="http://schemas.microsoft.com/office/powerpoint/2010/main" val="29139137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1219200" y="0"/>
            <a:ext cx="7924800" cy="990600"/>
          </a:xfrm>
        </p:spPr>
        <p:txBody>
          <a:bodyPr/>
          <a:lstStyle/>
          <a:p>
            <a:r>
              <a:rPr lang="el-GR" dirty="0" smtClean="0"/>
              <a:t>Η Βαρύτητα</a:t>
            </a:r>
            <a:endParaRPr lang="en-US" dirty="0"/>
          </a:p>
        </p:txBody>
      </p:sp>
      <p:sp>
        <p:nvSpPr>
          <p:cNvPr id="3" name="Θέση περιεχομένου 2"/>
          <p:cNvSpPr>
            <a:spLocks noGrp="1"/>
          </p:cNvSpPr>
          <p:nvPr>
            <p:ph idx="1"/>
          </p:nvPr>
        </p:nvSpPr>
        <p:spPr>
          <a:xfrm>
            <a:off x="1295400" y="1524000"/>
            <a:ext cx="7696200" cy="4953000"/>
          </a:xfrm>
        </p:spPr>
        <p:txBody>
          <a:bodyPr>
            <a:normAutofit fontScale="47500" lnSpcReduction="20000"/>
          </a:bodyPr>
          <a:lstStyle/>
          <a:p>
            <a:pPr marL="0" indent="0">
              <a:buNone/>
            </a:pPr>
            <a:r>
              <a:rPr lang="el-GR" sz="3400" dirty="0">
                <a:latin typeface="Arial" panose="020B0604020202020204" pitchFamily="34" charset="0"/>
                <a:cs typeface="Arial" panose="020B0604020202020204" pitchFamily="34" charset="0"/>
              </a:rPr>
              <a:t> </a:t>
            </a:r>
            <a:r>
              <a:rPr lang="el-GR" sz="3400" dirty="0" smtClean="0">
                <a:latin typeface="Arial" panose="020B0604020202020204" pitchFamily="34" charset="0"/>
                <a:cs typeface="Arial" panose="020B0604020202020204" pitchFamily="34" charset="0"/>
              </a:rPr>
              <a:t>     Υπήρξαν πολλές θεωρίες για την βαρύτητα από την εποχή του Έλληνα φιλόσοφου Αριστοτέλη τον 4ο αιώνα </a:t>
            </a:r>
            <a:r>
              <a:rPr lang="el-GR" sz="3400" dirty="0" err="1" smtClean="0">
                <a:latin typeface="Arial" panose="020B0604020202020204" pitchFamily="34" charset="0"/>
                <a:cs typeface="Arial" panose="020B0604020202020204" pitchFamily="34" charset="0"/>
              </a:rPr>
              <a:t>π.Χ.</a:t>
            </a:r>
            <a:r>
              <a:rPr lang="el-GR" sz="3400" dirty="0" smtClean="0">
                <a:latin typeface="Arial" panose="020B0604020202020204" pitchFamily="34" charset="0"/>
                <a:cs typeface="Arial" panose="020B0604020202020204" pitchFamily="34" charset="0"/>
              </a:rPr>
              <a:t>.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a:t>
            </a:r>
            <a:r>
              <a:rPr lang="el-GR" sz="3400" dirty="0" err="1" smtClean="0">
                <a:latin typeface="Arial" panose="020B0604020202020204" pitchFamily="34" charset="0"/>
                <a:cs typeface="Arial" panose="020B0604020202020204" pitchFamily="34" charset="0"/>
              </a:rPr>
              <a:t>Βραχμαγκούπτα</a:t>
            </a:r>
            <a:r>
              <a:rPr lang="el-GR" sz="3400" dirty="0" smtClean="0">
                <a:latin typeface="Arial" panose="020B0604020202020204" pitchFamily="34" charset="0"/>
                <a:cs typeface="Arial" panose="020B0604020202020204" pitchFamily="34" charset="0"/>
              </a:rPr>
              <a:t> (</a:t>
            </a:r>
            <a:r>
              <a:rPr lang="el-GR" sz="3400" dirty="0" err="1" smtClean="0">
                <a:latin typeface="Arial" panose="020B0604020202020204" pitchFamily="34" charset="0"/>
                <a:cs typeface="Arial" panose="020B0604020202020204" pitchFamily="34" charset="0"/>
              </a:rPr>
              <a:t>Brahmagupta</a:t>
            </a:r>
            <a:r>
              <a:rPr lang="el-GR" sz="3400" dirty="0" smtClean="0">
                <a:latin typeface="Arial" panose="020B0604020202020204" pitchFamily="34" charset="0"/>
                <a:cs typeface="Arial" panose="020B0604020202020204" pitchFamily="34" charset="0"/>
              </a:rPr>
              <a:t>)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a:t>
            </a:r>
            <a:r>
              <a:rPr lang="el-GR" sz="3400" dirty="0" err="1" smtClean="0">
                <a:latin typeface="Arial" panose="020B0604020202020204" pitchFamily="34" charset="0"/>
                <a:cs typeface="Arial" panose="020B0604020202020204" pitchFamily="34" charset="0"/>
              </a:rPr>
              <a:t>gurutvā</a:t>
            </a:r>
            <a:r>
              <a:rPr lang="el-GR" sz="3400" dirty="0" smtClean="0">
                <a:latin typeface="Arial" panose="020B0604020202020204" pitchFamily="34" charset="0"/>
                <a:cs typeface="Arial" panose="020B0604020202020204" pitchFamily="34" charset="0"/>
              </a:rPr>
              <a:t>-</a:t>
            </a:r>
            <a:r>
              <a:rPr lang="el-GR" sz="3400" dirty="0" err="1" smtClean="0">
                <a:latin typeface="Arial" panose="020B0604020202020204" pitchFamily="34" charset="0"/>
                <a:cs typeface="Arial" panose="020B0604020202020204" pitchFamily="34" charset="0"/>
              </a:rPr>
              <a:t>karṣaṇam</a:t>
            </a:r>
            <a:r>
              <a:rPr lang="el-GR" sz="3400" dirty="0" smtClean="0">
                <a:latin typeface="Arial" panose="020B0604020202020204" pitchFamily="34" charset="0"/>
                <a:cs typeface="Arial" panose="020B0604020202020204" pitchFamily="34" charset="0"/>
              </a:rPr>
              <a:t>', σήμαινε 'η έλξη του βάρους'. Ο </a:t>
            </a:r>
            <a:r>
              <a:rPr lang="el-GR" sz="3400" dirty="0" err="1" smtClean="0">
                <a:latin typeface="Arial" panose="020B0604020202020204" pitchFamily="34" charset="0"/>
                <a:cs typeface="Arial" panose="020B0604020202020204" pitchFamily="34" charset="0"/>
              </a:rPr>
              <a:t>Βραχμαγκούπτα</a:t>
            </a:r>
            <a:r>
              <a:rPr lang="el-GR" sz="3400" dirty="0" smtClean="0">
                <a:latin typeface="Arial" panose="020B0604020202020204" pitchFamily="34" charset="0"/>
                <a:cs typeface="Arial" panose="020B0604020202020204" pitchFamily="34" charset="0"/>
              </a:rPr>
              <a:t> επίσης υιοθέτησε το ηλιοκεντρικό σύστημα για την βαρύτητα, το οποίο είχε νωρίτερα αναπτύξει ο </a:t>
            </a:r>
            <a:r>
              <a:rPr lang="el-GR" sz="3400" dirty="0" err="1" smtClean="0">
                <a:latin typeface="Arial" panose="020B0604020202020204" pitchFamily="34" charset="0"/>
                <a:cs typeface="Arial" panose="020B0604020202020204" pitchFamily="34" charset="0"/>
              </a:rPr>
              <a:t>Αριαμπιάτα</a:t>
            </a:r>
            <a:r>
              <a:rPr lang="el-GR" sz="3400" dirty="0" smtClean="0">
                <a:latin typeface="Arial" panose="020B0604020202020204" pitchFamily="34" charset="0"/>
                <a:cs typeface="Arial" panose="020B0604020202020204" pitchFamily="34" charset="0"/>
              </a:rPr>
              <a:t> (</a:t>
            </a:r>
            <a:r>
              <a:rPr lang="el-GR" sz="3400" dirty="0" err="1" smtClean="0">
                <a:latin typeface="Arial" panose="020B0604020202020204" pitchFamily="34" charset="0"/>
                <a:cs typeface="Arial" panose="020B0604020202020204" pitchFamily="34" charset="0"/>
              </a:rPr>
              <a:t>Aryabhata</a:t>
            </a:r>
            <a:r>
              <a:rPr lang="el-GR" sz="3400" dirty="0" smtClean="0">
                <a:latin typeface="Arial" panose="020B0604020202020204" pitchFamily="34" charset="0"/>
                <a:cs typeface="Arial" panose="020B0604020202020204" pitchFamily="34" charset="0"/>
              </a:rPr>
              <a:t>) το 499. Εργαζόμενος πάνω σε αυτές τις ιδέες, το 1687 ο Άγγλος μαθηματικός Σερ Ισαάκ Νεύτων (</a:t>
            </a:r>
            <a:r>
              <a:rPr lang="el-GR" sz="3400" dirty="0" err="1" smtClean="0">
                <a:latin typeface="Arial" panose="020B0604020202020204" pitchFamily="34" charset="0"/>
                <a:cs typeface="Arial" panose="020B0604020202020204" pitchFamily="34" charset="0"/>
              </a:rPr>
              <a:t>Sir</a:t>
            </a:r>
            <a:r>
              <a:rPr lang="el-GR" sz="3400" dirty="0" smtClean="0">
                <a:latin typeface="Arial" panose="020B0604020202020204" pitchFamily="34" charset="0"/>
                <a:cs typeface="Arial" panose="020B0604020202020204" pitchFamily="34" charset="0"/>
              </a:rPr>
              <a:t> </a:t>
            </a:r>
            <a:r>
              <a:rPr lang="el-GR" sz="3400" dirty="0" err="1" smtClean="0">
                <a:latin typeface="Arial" panose="020B0604020202020204" pitchFamily="34" charset="0"/>
                <a:cs typeface="Arial" panose="020B0604020202020204" pitchFamily="34" charset="0"/>
              </a:rPr>
              <a:t>Isaac</a:t>
            </a:r>
            <a:r>
              <a:rPr lang="el-GR" sz="3400" dirty="0" smtClean="0">
                <a:latin typeface="Arial" panose="020B0604020202020204" pitchFamily="34" charset="0"/>
                <a:cs typeface="Arial" panose="020B0604020202020204" pitchFamily="34" charset="0"/>
              </a:rPr>
              <a:t> </a:t>
            </a:r>
            <a:r>
              <a:rPr lang="el-GR" sz="3400" dirty="0" err="1" smtClean="0">
                <a:latin typeface="Arial" panose="020B0604020202020204" pitchFamily="34" charset="0"/>
                <a:cs typeface="Arial" panose="020B0604020202020204" pitchFamily="34" charset="0"/>
              </a:rPr>
              <a:t>Newton</a:t>
            </a:r>
            <a:r>
              <a:rPr lang="el-GR" sz="3400" dirty="0" smtClean="0">
                <a:latin typeface="Arial" panose="020B0604020202020204" pitchFamily="34" charset="0"/>
                <a:cs typeface="Arial" panose="020B0604020202020204" pitchFamily="34" charset="0"/>
              </a:rPr>
              <a:t>) δημοσίευσε το διάσημο έργο του "</a:t>
            </a:r>
            <a:r>
              <a:rPr lang="el-GR" sz="3400" dirty="0" err="1" smtClean="0">
                <a:latin typeface="Arial" panose="020B0604020202020204" pitchFamily="34" charset="0"/>
                <a:cs typeface="Arial" panose="020B0604020202020204" pitchFamily="34" charset="0"/>
              </a:rPr>
              <a:t>Principia</a:t>
            </a:r>
            <a:r>
              <a:rPr lang="el-GR" sz="3400" dirty="0" smtClean="0">
                <a:latin typeface="Arial" panose="020B0604020202020204" pitchFamily="34" charset="0"/>
                <a:cs typeface="Arial" panose="020B0604020202020204" pitchFamily="34" charset="0"/>
              </a:rPr>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p>
          <a:p>
            <a:endParaRPr lang="en-US" dirty="0"/>
          </a:p>
        </p:txBody>
      </p:sp>
      <p:sp>
        <p:nvSpPr>
          <p:cNvPr id="4" name="Ορθογώνιο 3"/>
          <p:cNvSpPr/>
          <p:nvPr/>
        </p:nvSpPr>
        <p:spPr>
          <a:xfrm>
            <a:off x="1219200" y="0"/>
            <a:ext cx="3486211" cy="307777"/>
          </a:xfrm>
          <a:prstGeom prst="rect">
            <a:avLst/>
          </a:prstGeom>
        </p:spPr>
        <p:txBody>
          <a:bodyPr wrap="none">
            <a:spAutoFit/>
          </a:bodyPr>
          <a:lstStyle/>
          <a:p>
            <a:r>
              <a:rPr lang="el-GR" sz="1400" i="1" dirty="0" smtClean="0">
                <a:solidFill>
                  <a:schemeClr val="bg1"/>
                </a:solidFill>
              </a:rPr>
              <a:t>Παιδαγωγικό Τμήμα  Δημοτικής Εκπαίδευσης</a:t>
            </a:r>
            <a:endParaRPr lang="el-GR" sz="1400" i="1" dirty="0" smtClean="0">
              <a:solidFill>
                <a:schemeClr val="bg1"/>
              </a:solidFill>
            </a:endParaRPr>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3ECBE820-F0B9-4D3A-BE2B-24698270B830}" type="slidenum">
              <a:rPr lang="en-US" smtClean="0"/>
              <a:t>3</a:t>
            </a:fld>
            <a:endParaRPr lang="en-US"/>
          </a:p>
        </p:txBody>
      </p:sp>
    </p:spTree>
    <p:extLst>
      <p:ext uri="{BB962C8B-B14F-4D97-AF65-F5344CB8AC3E}">
        <p14:creationId xmlns:p14="http://schemas.microsoft.com/office/powerpoint/2010/main" val="30969800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1219200" y="0"/>
            <a:ext cx="7924800" cy="914400"/>
          </a:xfrm>
        </p:spPr>
        <p:txBody>
          <a:bodyPr/>
          <a:lstStyle/>
          <a:p>
            <a:r>
              <a:rPr lang="el-GR" dirty="0" smtClean="0"/>
              <a:t>Πως μας επηρεάζει η βαρύτητα;</a:t>
            </a:r>
            <a:endParaRPr lang="en-US" dirty="0"/>
          </a:p>
        </p:txBody>
      </p:sp>
      <p:graphicFrame>
        <p:nvGraphicFramePr>
          <p:cNvPr id="8" name="Θέση περιεχομένου 7"/>
          <p:cNvGraphicFramePr>
            <a:graphicFrameLocks noGrp="1"/>
          </p:cNvGraphicFramePr>
          <p:nvPr>
            <p:ph idx="1"/>
            <p:extLst>
              <p:ext uri="{D42A27DB-BD31-4B8C-83A1-F6EECF244321}">
                <p14:modId xmlns:p14="http://schemas.microsoft.com/office/powerpoint/2010/main" val="1097557689"/>
              </p:ext>
            </p:extLst>
          </p:nvPr>
        </p:nvGraphicFramePr>
        <p:xfrm>
          <a:off x="-2133600" y="19050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Διάγραμμα 8"/>
          <p:cNvGraphicFramePr/>
          <p:nvPr>
            <p:extLst>
              <p:ext uri="{D42A27DB-BD31-4B8C-83A1-F6EECF244321}">
                <p14:modId xmlns:p14="http://schemas.microsoft.com/office/powerpoint/2010/main" val="1654314390"/>
              </p:ext>
            </p:extLst>
          </p:nvPr>
        </p:nvGraphicFramePr>
        <p:xfrm>
          <a:off x="4419600" y="2514600"/>
          <a:ext cx="6096000" cy="4064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19200" y="-76200"/>
            <a:ext cx="3724275"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Θέση υποσέλιδου 9"/>
          <p:cNvSpPr>
            <a:spLocks noGrp="1"/>
          </p:cNvSpPr>
          <p:nvPr>
            <p:ph type="ftr" sz="quarter" idx="11"/>
          </p:nvPr>
        </p:nvSpPr>
        <p:spPr/>
        <p:txBody>
          <a:bodyPr/>
          <a:lstStyle/>
          <a:p>
            <a:r>
              <a:rPr lang="el-GR" smtClean="0"/>
              <a:t>Η Βαρύτητα</a:t>
            </a:r>
            <a:endParaRPr lang="en-US"/>
          </a:p>
        </p:txBody>
      </p:sp>
      <p:sp>
        <p:nvSpPr>
          <p:cNvPr id="11" name="Θέση αριθμού διαφάνειας 10"/>
          <p:cNvSpPr>
            <a:spLocks noGrp="1"/>
          </p:cNvSpPr>
          <p:nvPr>
            <p:ph type="sldNum" sz="quarter" idx="12"/>
          </p:nvPr>
        </p:nvSpPr>
        <p:spPr/>
        <p:txBody>
          <a:bodyPr/>
          <a:lstStyle/>
          <a:p>
            <a:fld id="{3ECBE820-F0B9-4D3A-BE2B-24698270B830}" type="slidenum">
              <a:rPr lang="en-US" smtClean="0"/>
              <a:t>4</a:t>
            </a:fld>
            <a:endParaRPr lang="en-US"/>
          </a:p>
        </p:txBody>
      </p:sp>
    </p:spTree>
    <p:extLst>
      <p:ext uri="{BB962C8B-B14F-4D97-AF65-F5344CB8AC3E}">
        <p14:creationId xmlns:p14="http://schemas.microsoft.com/office/powerpoint/2010/main" val="32552768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1143000" y="12192"/>
            <a:ext cx="8001000" cy="978408"/>
          </a:xfrm>
        </p:spPr>
        <p:txBody>
          <a:bodyPr/>
          <a:lstStyle/>
          <a:p>
            <a:r>
              <a:rPr lang="el-GR" dirty="0" smtClean="0"/>
              <a:t>Η Βαρύτητα στη Σελήνη</a:t>
            </a:r>
            <a:endParaRPr lang="en-US" dirty="0"/>
          </a:p>
        </p:txBody>
      </p:sp>
      <p:sp>
        <p:nvSpPr>
          <p:cNvPr id="3" name="Θέση περιεχομένου 2"/>
          <p:cNvSpPr>
            <a:spLocks noGrp="1"/>
          </p:cNvSpPr>
          <p:nvPr>
            <p:ph idx="1"/>
          </p:nvPr>
        </p:nvSpPr>
        <p:spPr>
          <a:xfrm>
            <a:off x="457200" y="1676400"/>
            <a:ext cx="8229600" cy="4525963"/>
          </a:xfrm>
        </p:spPr>
        <p:txBody>
          <a:bodyPr>
            <a:normAutofit/>
          </a:bodyPr>
          <a:lstStyle/>
          <a:p>
            <a:pPr marL="0" indent="0">
              <a:buNone/>
            </a:pPr>
            <a:r>
              <a:rPr lang="el-GR" sz="2000" dirty="0" smtClean="0">
                <a:latin typeface="Arial" panose="020B0604020202020204" pitchFamily="34" charset="0"/>
                <a:cs typeface="Arial" panose="020B0604020202020204" pitchFamily="34" charset="0"/>
              </a:rPr>
              <a:t>    H σελήνη είναι ο πέμπτος μεγαλύτερος δορυφόρος στο ηλιακό σύστημα. Έχει διάμετρο 3476 </a:t>
            </a:r>
            <a:r>
              <a:rPr lang="el-GR" sz="2000" dirty="0" err="1" smtClean="0">
                <a:latin typeface="Arial" panose="020B0604020202020204" pitchFamily="34" charset="0"/>
                <a:cs typeface="Arial" panose="020B0604020202020204" pitchFamily="34" charset="0"/>
              </a:rPr>
              <a:t>km</a:t>
            </a:r>
            <a:r>
              <a:rPr lang="el-GR" sz="2000" dirty="0" smtClean="0">
                <a:latin typeface="Arial" panose="020B0604020202020204" pitchFamily="34" charset="0"/>
                <a:cs typeface="Arial" panose="020B0604020202020204" pitchFamily="34" charset="0"/>
              </a:rPr>
              <a:t>, περίπου το ένα τέταρτο της γήινης διαμέτρου και το 1/81 της μάζας της Γης. Η ένταση της βαρύτητας στην επιφάνεια της σελήνης είναι το 1/6 της βαρύτητας της Γης. Δηλαδή αν στη γη ζυγίζετε 70kg στη σελήνη θα ζυγίζατε 12,5 ! Η ακτίνα της </a:t>
            </a:r>
            <a:r>
              <a:rPr lang="el-GR" sz="2000" dirty="0" err="1" smtClean="0">
                <a:latin typeface="Arial" panose="020B0604020202020204" pitchFamily="34" charset="0"/>
                <a:cs typeface="Arial" panose="020B0604020202020204" pitchFamily="34" charset="0"/>
              </a:rPr>
              <a:t>πρωτοϋπολογίστηκε</a:t>
            </a:r>
            <a:r>
              <a:rPr lang="el-GR" sz="2000" dirty="0" smtClean="0">
                <a:latin typeface="Arial" panose="020B0604020202020204" pitchFamily="34" charset="0"/>
                <a:cs typeface="Arial" panose="020B0604020202020204" pitchFamily="34" charset="0"/>
              </a:rPr>
              <a:t> από τον Αρίσταρχο με σφάλμα 32% και αργότερα από τον Πτολεμαίο με σφάλμα μόνο 5%.</a:t>
            </a:r>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1" y="14351"/>
            <a:ext cx="2895600"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Θέση υποσέλιδου 3"/>
          <p:cNvSpPr>
            <a:spLocks noGrp="1"/>
          </p:cNvSpPr>
          <p:nvPr>
            <p:ph type="ftr" sz="quarter" idx="11"/>
          </p:nvPr>
        </p:nvSpPr>
        <p:spPr/>
        <p:txBody>
          <a:bodyPr/>
          <a:lstStyle/>
          <a:p>
            <a:r>
              <a:rPr lang="el-GR" smtClean="0"/>
              <a:t>Η Βαρύτητα</a:t>
            </a:r>
            <a:endParaRPr lang="en-US"/>
          </a:p>
        </p:txBody>
      </p:sp>
      <p:sp>
        <p:nvSpPr>
          <p:cNvPr id="5" name="Θέση αριθμού διαφάνειας 4"/>
          <p:cNvSpPr>
            <a:spLocks noGrp="1"/>
          </p:cNvSpPr>
          <p:nvPr>
            <p:ph type="sldNum" sz="quarter" idx="12"/>
          </p:nvPr>
        </p:nvSpPr>
        <p:spPr/>
        <p:txBody>
          <a:bodyPr/>
          <a:lstStyle/>
          <a:p>
            <a:fld id="{3ECBE820-F0B9-4D3A-BE2B-24698270B830}" type="slidenum">
              <a:rPr lang="en-US" smtClean="0"/>
              <a:t>5</a:t>
            </a:fld>
            <a:endParaRPr lang="en-US"/>
          </a:p>
        </p:txBody>
      </p:sp>
    </p:spTree>
    <p:extLst>
      <p:ext uri="{BB962C8B-B14F-4D97-AF65-F5344CB8AC3E}">
        <p14:creationId xmlns:p14="http://schemas.microsoft.com/office/powerpoint/2010/main" val="39960769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1295400" y="12192"/>
            <a:ext cx="7848600" cy="1143000"/>
          </a:xfrm>
        </p:spPr>
        <p:txBody>
          <a:bodyPr/>
          <a:lstStyle/>
          <a:p>
            <a:r>
              <a:rPr lang="el-GR" dirty="0" smtClean="0"/>
              <a:t>Επίλογος</a:t>
            </a:r>
            <a:endParaRPr lang="en-US" dirty="0"/>
          </a:p>
        </p:txBody>
      </p:sp>
      <p:sp>
        <p:nvSpPr>
          <p:cNvPr id="3" name="Θέση περιεχομένου 2"/>
          <p:cNvSpPr>
            <a:spLocks noGrp="1"/>
          </p:cNvSpPr>
          <p:nvPr>
            <p:ph sz="half" idx="1"/>
          </p:nvPr>
        </p:nvSpPr>
        <p:spPr>
          <a:xfrm>
            <a:off x="685800" y="2057400"/>
            <a:ext cx="5638800" cy="4525963"/>
          </a:xfrm>
        </p:spPr>
        <p:txBody>
          <a:bodyPr>
            <a:normAutofit fontScale="47500" lnSpcReduction="20000"/>
          </a:bodyPr>
          <a:lstStyle/>
          <a:p>
            <a:pPr marL="0" indent="0">
              <a:buNone/>
            </a:pPr>
            <a:endParaRPr lang="el-GR" dirty="0" smtClean="0"/>
          </a:p>
          <a:p>
            <a:pPr marL="0" indent="0">
              <a:buNone/>
            </a:pPr>
            <a:endParaRPr lang="el-GR" dirty="0"/>
          </a:p>
          <a:p>
            <a:pPr marL="0" indent="0">
              <a:buNone/>
            </a:pPr>
            <a:r>
              <a:rPr lang="el-GR" sz="5800" dirty="0" smtClean="0">
                <a:latin typeface="Arial" panose="020B0604020202020204" pitchFamily="34" charset="0"/>
                <a:cs typeface="Arial" panose="020B0604020202020204" pitchFamily="34" charset="0"/>
              </a:rPr>
              <a:t>                     Σας ευχαριστώ!!</a:t>
            </a:r>
            <a:endParaRPr lang="en-US" sz="5800" dirty="0">
              <a:latin typeface="Arial" panose="020B0604020202020204" pitchFamily="34" charset="0"/>
              <a:cs typeface="Arial" panose="020B0604020202020204" pitchFamily="34" charset="0"/>
            </a:endParaRPr>
          </a:p>
        </p:txBody>
      </p:sp>
      <p:sp>
        <p:nvSpPr>
          <p:cNvPr id="4" name="Θέση περιεχομένου 3"/>
          <p:cNvSpPr>
            <a:spLocks noGrp="1"/>
          </p:cNvSpPr>
          <p:nvPr>
            <p:ph sz="half" idx="2"/>
          </p:nvPr>
        </p:nvSpPr>
        <p:spPr>
          <a:xfrm>
            <a:off x="1295400" y="1"/>
            <a:ext cx="3352800" cy="380999"/>
          </a:xfrm>
        </p:spPr>
        <p:txBody>
          <a:bodyPr>
            <a:normAutofit fontScale="47500" lnSpcReduction="20000"/>
          </a:bodyPr>
          <a:lstStyle/>
          <a:p>
            <a:pPr marL="0" indent="0">
              <a:buNone/>
            </a:pPr>
            <a:r>
              <a:rPr lang="el-GR" i="1" dirty="0" smtClean="0">
                <a:solidFill>
                  <a:schemeClr val="bg1"/>
                </a:solidFill>
              </a:rPr>
              <a:t>Παιδαγωγικό Τμήμα  </a:t>
            </a:r>
            <a:r>
              <a:rPr lang="el-GR" i="1" dirty="0" err="1" smtClean="0">
                <a:solidFill>
                  <a:schemeClr val="bg1"/>
                </a:solidFill>
              </a:rPr>
              <a:t>ΔημοτικήςΕκπαίδευσης</a:t>
            </a:r>
            <a:endParaRPr lang="el-GR" i="1" dirty="0" smtClean="0">
              <a:solidFill>
                <a:schemeClr val="bg1"/>
              </a:solidFill>
            </a:endParaRPr>
          </a:p>
          <a:p>
            <a:endParaRPr lang="en-US" dirty="0"/>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3ECBE820-F0B9-4D3A-BE2B-24698270B830}" type="slidenum">
              <a:rPr lang="en-US" smtClean="0"/>
              <a:t>6</a:t>
            </a:fld>
            <a:endParaRPr lang="en-US"/>
          </a:p>
        </p:txBody>
      </p:sp>
    </p:spTree>
    <p:extLst>
      <p:ext uri="{BB962C8B-B14F-4D97-AF65-F5344CB8AC3E}">
        <p14:creationId xmlns:p14="http://schemas.microsoft.com/office/powerpoint/2010/main" val="3518279858"/>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TotalTime>
  <Words>670</Words>
  <Application>Microsoft Office PowerPoint</Application>
  <PresentationFormat>Προβολή στην οθόνη (4:3)</PresentationFormat>
  <Paragraphs>38</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Η Βαρύτητα</vt:lpstr>
      <vt:lpstr>Η Βαρύτητα</vt:lpstr>
      <vt:lpstr>Η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Windows User</dc:creator>
  <cp:lastModifiedBy>Windows User</cp:lastModifiedBy>
  <cp:revision>11</cp:revision>
  <dcterms:created xsi:type="dcterms:W3CDTF">2018-04-23T18:18:44Z</dcterms:created>
  <dcterms:modified xsi:type="dcterms:W3CDTF">2018-04-23T21:42:34Z</dcterms:modified>
</cp:coreProperties>
</file>